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9144000" cy="6858000" type="screen4x3"/>
  <p:notesSz cx="9144000" cy="6858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7" roundtripDataSignature="AMtx7mjG52jOezucC6a41YPFzCC34LRD/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2160" y="77"/>
      </p:cViewPr>
      <p:guideLst>
        <p:guide orient="horz" pos="2880"/>
        <p:guide pos="2160"/>
      </p:guideLst>
    </p:cSldViewPr>
  </p:slideViewPr>
  <p:notesTextViewPr>
    <p:cViewPr>
      <p:scale>
        <a:sx n="3" d="2"/>
        <a:sy n="3" d="2"/>
      </p:scale>
      <p:origin x="0" y="-5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customschemas.google.com/relationships/presentationmetadata" Target="meta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9624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5180013" y="0"/>
            <a:ext cx="39624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3028950" y="857250"/>
            <a:ext cx="30861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39624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:notes"/>
          <p:cNvSpPr txBox="1">
            <a:spLocks noGrp="1"/>
          </p:cNvSpPr>
          <p:nvPr>
            <p:ph type="body" idx="1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1" name="Google Shape;6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9:notes"/>
          <p:cNvSpPr txBox="1">
            <a:spLocks noGrp="1"/>
          </p:cNvSpPr>
          <p:nvPr>
            <p:ph type="body" idx="1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79" name="Google Shape;179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0:notes"/>
          <p:cNvSpPr txBox="1">
            <a:spLocks noGrp="1"/>
          </p:cNvSpPr>
          <p:nvPr>
            <p:ph type="body" idx="1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4" name="Google Shape;194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31:notes"/>
          <p:cNvSpPr txBox="1">
            <a:spLocks noGrp="1"/>
          </p:cNvSpPr>
          <p:nvPr>
            <p:ph type="body" idx="1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07" name="Google Shape;207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20" name="Google Shape;220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28" name="Google Shape;22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37" name="Google Shape;237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45" name="Google Shape;245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54" name="Google Shape;254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68" name="Google Shape;268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76" name="Google Shape;276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:notes"/>
          <p:cNvSpPr txBox="1">
            <a:spLocks noGrp="1"/>
          </p:cNvSpPr>
          <p:nvPr>
            <p:ph type="body" idx="1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6" name="Google Shape;7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84" name="Google Shape;284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3bedaafc18f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" name="Google Shape;293;g3bedaafc18f_0_9:notes"/>
          <p:cNvSpPr txBox="1">
            <a:spLocks noGrp="1"/>
          </p:cNvSpPr>
          <p:nvPr>
            <p:ph type="body" idx="1"/>
          </p:nvPr>
        </p:nvSpPr>
        <p:spPr>
          <a:xfrm>
            <a:off x="914400" y="3300413"/>
            <a:ext cx="7315200" cy="2700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" name="Google Shape;294;g3bedaafc18f_0_9:notes"/>
          <p:cNvSpPr txBox="1">
            <a:spLocks noGrp="1"/>
          </p:cNvSpPr>
          <p:nvPr>
            <p:ph type="sldNum" idx="12"/>
          </p:nvPr>
        </p:nvSpPr>
        <p:spPr>
          <a:xfrm>
            <a:off x="5180013" y="6513513"/>
            <a:ext cx="3962400" cy="3444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21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00" name="Google Shape;300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09" name="Google Shape;309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18" name="Google Shape;318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26" name="Google Shape;326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34" name="Google Shape;334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42" name="Google Shape;342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18:notes"/>
          <p:cNvSpPr txBox="1">
            <a:spLocks noGrp="1"/>
          </p:cNvSpPr>
          <p:nvPr>
            <p:ph type="body" idx="1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51" name="Google Shape;351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20:notes"/>
          <p:cNvSpPr txBox="1">
            <a:spLocks noGrp="1"/>
          </p:cNvSpPr>
          <p:nvPr>
            <p:ph type="body" idx="1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59" name="Google Shape;359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4" name="Google Shape;84;p3:notes"/>
          <p:cNvSpPr txBox="1">
            <a:spLocks noGrp="1"/>
          </p:cNvSpPr>
          <p:nvPr>
            <p:ph type="body" idx="1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5" name="Google Shape;85;p3:notes"/>
          <p:cNvSpPr txBox="1">
            <a:spLocks noGrp="1"/>
          </p:cNvSpPr>
          <p:nvPr>
            <p:ph type="sldNum" idx="12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21:notes"/>
          <p:cNvSpPr txBox="1">
            <a:spLocks noGrp="1"/>
          </p:cNvSpPr>
          <p:nvPr>
            <p:ph type="body" idx="1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67" name="Google Shape;367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22:notes"/>
          <p:cNvSpPr txBox="1">
            <a:spLocks noGrp="1"/>
          </p:cNvSpPr>
          <p:nvPr>
            <p:ph type="body" idx="1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82" name="Google Shape;382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4:notes"/>
          <p:cNvSpPr txBox="1">
            <a:spLocks noGrp="1"/>
          </p:cNvSpPr>
          <p:nvPr>
            <p:ph type="body" idx="1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7" name="Google Shape;10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5:notes"/>
          <p:cNvSpPr txBox="1">
            <a:spLocks noGrp="1"/>
          </p:cNvSpPr>
          <p:nvPr>
            <p:ph type="body" idx="1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9" name="Google Shape;11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6:notes"/>
          <p:cNvSpPr txBox="1">
            <a:spLocks noGrp="1"/>
          </p:cNvSpPr>
          <p:nvPr>
            <p:ph type="body" idx="1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0" name="Google Shape;13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4" name="Google Shape;144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4" name="Google Shape;154;p7:notes"/>
          <p:cNvSpPr txBox="1">
            <a:spLocks noGrp="1"/>
          </p:cNvSpPr>
          <p:nvPr>
            <p:ph type="body" idx="1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5" name="Google Shape;155;p7:notes"/>
          <p:cNvSpPr txBox="1">
            <a:spLocks noGrp="1"/>
          </p:cNvSpPr>
          <p:nvPr>
            <p:ph type="sldNum" idx="12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8:notes"/>
          <p:cNvSpPr txBox="1">
            <a:spLocks noGrp="1"/>
          </p:cNvSpPr>
          <p:nvPr>
            <p:ph type="body" idx="1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4" name="Google Shape;16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jpg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obj">
  <p:cSld name="OBJECT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24"/>
          <p:cNvSpPr txBox="1">
            <a:spLocks noGrp="1"/>
          </p:cNvSpPr>
          <p:nvPr>
            <p:ph type="ftr" idx="11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4"/>
          <p:cNvSpPr txBox="1">
            <a:spLocks noGrp="1"/>
          </p:cNvSpPr>
          <p:nvPr>
            <p:ph type="dt" idx="10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4"/>
          <p:cNvSpPr txBox="1">
            <a:spLocks noGrp="1"/>
          </p:cNvSpPr>
          <p:nvPr>
            <p:ph type="sldNum" idx="12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Content">
  <p:cSld name="Title and Content">
    <p:bg>
      <p:bgPr>
        <a:solidFill>
          <a:schemeClr val="lt1"/>
        </a:solidFill>
        <a:effectLst/>
      </p:bgPr>
    </p:bg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Google Shape;23;p2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040463" y="3401098"/>
            <a:ext cx="3085248" cy="3456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24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99100" y="6763508"/>
            <a:ext cx="89156" cy="94487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25;p25"/>
          <p:cNvSpPr/>
          <p:nvPr/>
        </p:nvSpPr>
        <p:spPr>
          <a:xfrm>
            <a:off x="1669959" y="6842651"/>
            <a:ext cx="92075" cy="15875"/>
          </a:xfrm>
          <a:custGeom>
            <a:avLst/>
            <a:gdLst/>
            <a:ahLst/>
            <a:cxnLst/>
            <a:rect l="l" t="t" r="r" b="b"/>
            <a:pathLst>
              <a:path w="92075" h="15875" extrusionOk="0">
                <a:moveTo>
                  <a:pt x="86268" y="0"/>
                </a:moveTo>
                <a:lnTo>
                  <a:pt x="79665" y="953"/>
                </a:lnTo>
                <a:lnTo>
                  <a:pt x="25592" y="11142"/>
                </a:lnTo>
                <a:lnTo>
                  <a:pt x="12870" y="13347"/>
                </a:lnTo>
                <a:lnTo>
                  <a:pt x="0" y="15344"/>
                </a:lnTo>
                <a:lnTo>
                  <a:pt x="71176" y="15344"/>
                </a:lnTo>
                <a:lnTo>
                  <a:pt x="75855" y="13347"/>
                </a:lnTo>
                <a:lnTo>
                  <a:pt x="90078" y="11440"/>
                </a:lnTo>
                <a:lnTo>
                  <a:pt x="91983" y="9533"/>
                </a:lnTo>
                <a:lnTo>
                  <a:pt x="90078" y="953"/>
                </a:lnTo>
                <a:lnTo>
                  <a:pt x="86268" y="0"/>
                </a:lnTo>
                <a:close/>
              </a:path>
            </a:pathLst>
          </a:custGeom>
          <a:solidFill>
            <a:srgbClr val="E9E9E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" name="Google Shape;26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1687835"/>
            <a:ext cx="3900528" cy="51701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Google Shape;27;p2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8392" y="73152"/>
            <a:ext cx="9037320" cy="1054608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25"/>
          <p:cNvSpPr/>
          <p:nvPr/>
        </p:nvSpPr>
        <p:spPr>
          <a:xfrm>
            <a:off x="3075431" y="527303"/>
            <a:ext cx="5126990" cy="585470"/>
          </a:xfrm>
          <a:custGeom>
            <a:avLst/>
            <a:gdLst/>
            <a:ahLst/>
            <a:cxnLst/>
            <a:rect l="l" t="t" r="r" b="b"/>
            <a:pathLst>
              <a:path w="5126990" h="585469" extrusionOk="0">
                <a:moveTo>
                  <a:pt x="5126736" y="0"/>
                </a:moveTo>
                <a:lnTo>
                  <a:pt x="0" y="0"/>
                </a:lnTo>
                <a:lnTo>
                  <a:pt x="0" y="585215"/>
                </a:lnTo>
                <a:lnTo>
                  <a:pt x="5126736" y="585215"/>
                </a:lnTo>
                <a:lnTo>
                  <a:pt x="5126736" y="0"/>
                </a:lnTo>
                <a:close/>
              </a:path>
            </a:pathLst>
          </a:custGeom>
          <a:solidFill>
            <a:srgbClr val="86000D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p25"/>
          <p:cNvSpPr txBox="1">
            <a:spLocks noGrp="1"/>
          </p:cNvSpPr>
          <p:nvPr>
            <p:ph type="title"/>
          </p:nvPr>
        </p:nvSpPr>
        <p:spPr>
          <a:xfrm>
            <a:off x="267715" y="1319910"/>
            <a:ext cx="8608568" cy="299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>
                <a:solidFill>
                  <a:srgbClr val="990033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5"/>
          <p:cNvSpPr txBox="1">
            <a:spLocks noGrp="1"/>
          </p:cNvSpPr>
          <p:nvPr>
            <p:ph type="body" idx="1"/>
          </p:nvPr>
        </p:nvSpPr>
        <p:spPr>
          <a:xfrm>
            <a:off x="907796" y="2960954"/>
            <a:ext cx="7328407" cy="32950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5"/>
          <p:cNvSpPr txBox="1">
            <a:spLocks noGrp="1"/>
          </p:cNvSpPr>
          <p:nvPr>
            <p:ph type="ftr" idx="11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25"/>
          <p:cNvSpPr txBox="1">
            <a:spLocks noGrp="1"/>
          </p:cNvSpPr>
          <p:nvPr>
            <p:ph type="dt" idx="10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25"/>
          <p:cNvSpPr txBox="1">
            <a:spLocks noGrp="1"/>
          </p:cNvSpPr>
          <p:nvPr>
            <p:ph type="sldNum" idx="12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wo Content">
  <p:cSld name="Two Content">
    <p:bg>
      <p:bgPr>
        <a:solidFill>
          <a:schemeClr val="lt1"/>
        </a:solid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Google Shape;35;p2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040463" y="3401098"/>
            <a:ext cx="3085248" cy="3456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oogle Shape;36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8392" y="73152"/>
            <a:ext cx="9037320" cy="1054608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26"/>
          <p:cNvSpPr/>
          <p:nvPr/>
        </p:nvSpPr>
        <p:spPr>
          <a:xfrm>
            <a:off x="3075431" y="527303"/>
            <a:ext cx="5126990" cy="585470"/>
          </a:xfrm>
          <a:custGeom>
            <a:avLst/>
            <a:gdLst/>
            <a:ahLst/>
            <a:cxnLst/>
            <a:rect l="l" t="t" r="r" b="b"/>
            <a:pathLst>
              <a:path w="5126990" h="585469" extrusionOk="0">
                <a:moveTo>
                  <a:pt x="5126736" y="0"/>
                </a:moveTo>
                <a:lnTo>
                  <a:pt x="0" y="0"/>
                </a:lnTo>
                <a:lnTo>
                  <a:pt x="0" y="585215"/>
                </a:lnTo>
                <a:lnTo>
                  <a:pt x="5126736" y="585215"/>
                </a:lnTo>
                <a:lnTo>
                  <a:pt x="5126736" y="0"/>
                </a:lnTo>
                <a:close/>
              </a:path>
            </a:pathLst>
          </a:custGeom>
          <a:solidFill>
            <a:srgbClr val="86000D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38;p26"/>
          <p:cNvSpPr txBox="1">
            <a:spLocks noGrp="1"/>
          </p:cNvSpPr>
          <p:nvPr>
            <p:ph type="title"/>
          </p:nvPr>
        </p:nvSpPr>
        <p:spPr>
          <a:xfrm>
            <a:off x="267715" y="1319910"/>
            <a:ext cx="8608568" cy="299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>
                <a:solidFill>
                  <a:srgbClr val="990033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6"/>
          <p:cNvSpPr txBox="1">
            <a:spLocks noGrp="1"/>
          </p:cNvSpPr>
          <p:nvPr>
            <p:ph type="body" idx="1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6"/>
          <p:cNvSpPr txBox="1">
            <a:spLocks noGrp="1"/>
          </p:cNvSpPr>
          <p:nvPr>
            <p:ph type="body" idx="2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6"/>
          <p:cNvSpPr txBox="1">
            <a:spLocks noGrp="1"/>
          </p:cNvSpPr>
          <p:nvPr>
            <p:ph type="ftr" idx="11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6"/>
          <p:cNvSpPr txBox="1">
            <a:spLocks noGrp="1"/>
          </p:cNvSpPr>
          <p:nvPr>
            <p:ph type="dt" idx="10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6"/>
          <p:cNvSpPr txBox="1">
            <a:spLocks noGrp="1"/>
          </p:cNvSpPr>
          <p:nvPr>
            <p:ph type="sldNum" idx="12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uota" type="blank">
  <p:cSld name="BLANK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4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4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4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7"/>
          <p:cNvSpPr txBox="1"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27"/>
          <p:cNvSpPr txBox="1">
            <a:spLocks noGrp="1"/>
          </p:cNvSpPr>
          <p:nvPr>
            <p:ph type="subTitle" idx="1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7"/>
          <p:cNvSpPr txBox="1">
            <a:spLocks noGrp="1"/>
          </p:cNvSpPr>
          <p:nvPr>
            <p:ph type="ftr" idx="11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7"/>
          <p:cNvSpPr txBox="1">
            <a:spLocks noGrp="1"/>
          </p:cNvSpPr>
          <p:nvPr>
            <p:ph type="dt" idx="10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7"/>
          <p:cNvSpPr txBox="1">
            <a:spLocks noGrp="1"/>
          </p:cNvSpPr>
          <p:nvPr>
            <p:ph type="sldNum" idx="12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8"/>
          <p:cNvSpPr txBox="1">
            <a:spLocks noGrp="1"/>
          </p:cNvSpPr>
          <p:nvPr>
            <p:ph type="title"/>
          </p:nvPr>
        </p:nvSpPr>
        <p:spPr>
          <a:xfrm>
            <a:off x="267715" y="1319910"/>
            <a:ext cx="8608568" cy="299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>
                <a:solidFill>
                  <a:srgbClr val="990033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8"/>
          <p:cNvSpPr txBox="1">
            <a:spLocks noGrp="1"/>
          </p:cNvSpPr>
          <p:nvPr>
            <p:ph type="ftr" idx="11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8"/>
          <p:cNvSpPr txBox="1">
            <a:spLocks noGrp="1"/>
          </p:cNvSpPr>
          <p:nvPr>
            <p:ph type="dt" idx="10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28"/>
          <p:cNvSpPr txBox="1">
            <a:spLocks noGrp="1"/>
          </p:cNvSpPr>
          <p:nvPr>
            <p:ph type="sldNum" idx="12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978196" y="4431962"/>
            <a:ext cx="2165803" cy="24260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23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8392" y="73152"/>
            <a:ext cx="9037320" cy="1054608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23"/>
          <p:cNvSpPr/>
          <p:nvPr/>
        </p:nvSpPr>
        <p:spPr>
          <a:xfrm>
            <a:off x="3075431" y="527303"/>
            <a:ext cx="5126990" cy="585470"/>
          </a:xfrm>
          <a:custGeom>
            <a:avLst/>
            <a:gdLst/>
            <a:ahLst/>
            <a:cxnLst/>
            <a:rect l="l" t="t" r="r" b="b"/>
            <a:pathLst>
              <a:path w="5126990" h="585469" extrusionOk="0">
                <a:moveTo>
                  <a:pt x="5126736" y="0"/>
                </a:moveTo>
                <a:lnTo>
                  <a:pt x="0" y="0"/>
                </a:lnTo>
                <a:lnTo>
                  <a:pt x="0" y="585215"/>
                </a:lnTo>
                <a:lnTo>
                  <a:pt x="5126736" y="585215"/>
                </a:lnTo>
                <a:lnTo>
                  <a:pt x="5126736" y="0"/>
                </a:lnTo>
                <a:close/>
              </a:path>
            </a:pathLst>
          </a:custGeom>
          <a:solidFill>
            <a:srgbClr val="86000D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13;p23"/>
          <p:cNvSpPr txBox="1">
            <a:spLocks noGrp="1"/>
          </p:cNvSpPr>
          <p:nvPr>
            <p:ph type="title"/>
          </p:nvPr>
        </p:nvSpPr>
        <p:spPr>
          <a:xfrm>
            <a:off x="267715" y="1319910"/>
            <a:ext cx="8608568" cy="299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rgbClr val="99003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23"/>
          <p:cNvSpPr txBox="1">
            <a:spLocks noGrp="1"/>
          </p:cNvSpPr>
          <p:nvPr>
            <p:ph type="body" idx="1"/>
          </p:nvPr>
        </p:nvSpPr>
        <p:spPr>
          <a:xfrm>
            <a:off x="907796" y="2960954"/>
            <a:ext cx="7328407" cy="32950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Google Shape;15;p23"/>
          <p:cNvSpPr txBox="1">
            <a:spLocks noGrp="1"/>
          </p:cNvSpPr>
          <p:nvPr>
            <p:ph type="ftr" idx="11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Google Shape;16;p23"/>
          <p:cNvSpPr txBox="1">
            <a:spLocks noGrp="1"/>
          </p:cNvSpPr>
          <p:nvPr>
            <p:ph type="dt" idx="10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" name="Google Shape;17;p23"/>
          <p:cNvSpPr txBox="1">
            <a:spLocks noGrp="1"/>
          </p:cNvSpPr>
          <p:nvPr>
            <p:ph type="sldNum" idx="12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2.jp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2.jp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2.jp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png"/><Relationship Id="rId4" Type="http://schemas.openxmlformats.org/officeDocument/2006/relationships/hyperlink" Target="mailto:donato.romano@unifi.it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9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5" Type="http://schemas.openxmlformats.org/officeDocument/2006/relationships/hyperlink" Target="https://www.phd-delos.unifi.it/" TargetMode="External"/><Relationship Id="rId4" Type="http://schemas.openxmlformats.org/officeDocument/2006/relationships/hyperlink" Target="https://www.development-lm.unifi.it/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png"/><Relationship Id="rId4" Type="http://schemas.openxmlformats.org/officeDocument/2006/relationships/hyperlink" Target="mailto:patrizia.pinellI@unifi.it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.png"/><Relationship Id="rId4" Type="http://schemas.openxmlformats.org/officeDocument/2006/relationships/image" Target="../media/image1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png"/><Relationship Id="rId4" Type="http://schemas.openxmlformats.org/officeDocument/2006/relationships/hyperlink" Target="mailto:alberto.tonini@unifi.it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hyperlink" Target="mailto:caterina.ademollo@edu.unifi.it" TargetMode="External"/><Relationship Id="rId13" Type="http://schemas.openxmlformats.org/officeDocument/2006/relationships/image" Target="../media/image21.png"/><Relationship Id="rId3" Type="http://schemas.openxmlformats.org/officeDocument/2006/relationships/image" Target="../media/image2.jpg"/><Relationship Id="rId7" Type="http://schemas.openxmlformats.org/officeDocument/2006/relationships/hyperlink" Target="mailto:luca.tiberti@unifi.it" TargetMode="External"/><Relationship Id="rId12" Type="http://schemas.openxmlformats.org/officeDocument/2006/relationships/image" Target="../media/image2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seci-gc.unifi.it/" TargetMode="External"/><Relationship Id="rId11" Type="http://schemas.openxmlformats.org/officeDocument/2006/relationships/hyperlink" Target="mailto:luisa.moratti@edu.unifi.it" TargetMode="External"/><Relationship Id="rId5" Type="http://schemas.openxmlformats.org/officeDocument/2006/relationships/hyperlink" Target="https://www.economia.unifi.it/" TargetMode="External"/><Relationship Id="rId10" Type="http://schemas.openxmlformats.org/officeDocument/2006/relationships/hyperlink" Target="mailto:ginevra.lopparelli@edu.unifi.it" TargetMode="External"/><Relationship Id="rId4" Type="http://schemas.openxmlformats.org/officeDocument/2006/relationships/image" Target="../media/image6.png"/><Relationship Id="rId9" Type="http://schemas.openxmlformats.org/officeDocument/2006/relationships/hyperlink" Target="mailto:emanuele.iacobaccio@edu.unifi.it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63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99100" y="6763508"/>
            <a:ext cx="89156" cy="9448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4" name="Google Shape;64;p1"/>
          <p:cNvGrpSpPr/>
          <p:nvPr/>
        </p:nvGrpSpPr>
        <p:grpSpPr>
          <a:xfrm>
            <a:off x="57030" y="66991"/>
            <a:ext cx="9037320" cy="1054608"/>
            <a:chOff x="88392" y="73152"/>
            <a:chExt cx="9037320" cy="1054608"/>
          </a:xfrm>
        </p:grpSpPr>
        <p:pic>
          <p:nvPicPr>
            <p:cNvPr id="65" name="Google Shape;65;p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392" y="73152"/>
              <a:ext cx="9037320" cy="105460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6" name="Google Shape;66;p1"/>
            <p:cNvSpPr/>
            <p:nvPr/>
          </p:nvSpPr>
          <p:spPr>
            <a:xfrm>
              <a:off x="3075431" y="527303"/>
              <a:ext cx="5126990" cy="585470"/>
            </a:xfrm>
            <a:custGeom>
              <a:avLst/>
              <a:gdLst/>
              <a:ahLst/>
              <a:cxnLst/>
              <a:rect l="l" t="t" r="r" b="b"/>
              <a:pathLst>
                <a:path w="5126990" h="585469" extrusionOk="0">
                  <a:moveTo>
                    <a:pt x="5126736" y="0"/>
                  </a:moveTo>
                  <a:lnTo>
                    <a:pt x="0" y="0"/>
                  </a:lnTo>
                  <a:lnTo>
                    <a:pt x="0" y="585215"/>
                  </a:lnTo>
                  <a:lnTo>
                    <a:pt x="5126736" y="585215"/>
                  </a:lnTo>
                  <a:lnTo>
                    <a:pt x="5126736" y="0"/>
                  </a:lnTo>
                  <a:close/>
                </a:path>
              </a:pathLst>
            </a:custGeom>
            <a:solidFill>
              <a:srgbClr val="86000D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7" name="Google Shape;67;p1"/>
          <p:cNvSpPr txBox="1"/>
          <p:nvPr/>
        </p:nvSpPr>
        <p:spPr>
          <a:xfrm>
            <a:off x="3075432" y="594359"/>
            <a:ext cx="5127000" cy="511800"/>
          </a:xfrm>
          <a:prstGeom prst="rect">
            <a:avLst/>
          </a:prstGeom>
          <a:solidFill>
            <a:srgbClr val="86000D"/>
          </a:solidFill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93345" marR="0" lvl="0" indent="0" algn="l" rtl="0">
              <a:lnSpc>
                <a:spcPct val="10781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SVILUPPO SOSTENIBILE, COOPERAZIONE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3345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 GESTIONE DEI CONFLITTI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1"/>
          <p:cNvSpPr/>
          <p:nvPr/>
        </p:nvSpPr>
        <p:spPr>
          <a:xfrm>
            <a:off x="6570859" y="66991"/>
            <a:ext cx="1600200" cy="490760"/>
          </a:xfrm>
          <a:custGeom>
            <a:avLst/>
            <a:gdLst/>
            <a:ahLst/>
            <a:cxnLst/>
            <a:rect l="l" t="t" r="r" b="b"/>
            <a:pathLst>
              <a:path w="1600200" h="518159" extrusionOk="0">
                <a:moveTo>
                  <a:pt x="1600200" y="0"/>
                </a:moveTo>
                <a:lnTo>
                  <a:pt x="0" y="0"/>
                </a:lnTo>
                <a:lnTo>
                  <a:pt x="0" y="518160"/>
                </a:lnTo>
                <a:lnTo>
                  <a:pt x="1600200" y="518160"/>
                </a:lnTo>
                <a:lnTo>
                  <a:pt x="1600200" y="0"/>
                </a:lnTo>
                <a:close/>
              </a:path>
            </a:pathLst>
          </a:custGeom>
          <a:solidFill>
            <a:srgbClr val="86000D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9" name="Google Shape;69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" y="4876800"/>
            <a:ext cx="3044068" cy="1969086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" descr="Immagine che contiene cerchio, schermata, testo, ruota&#10;&#10;Descrizione generata automaticamente"/>
          <p:cNvPicPr preferRelativeResize="0"/>
          <p:nvPr/>
        </p:nvPicPr>
        <p:blipFill rotWithShape="1">
          <a:blip r:embed="rId6">
            <a:alphaModFix/>
          </a:blip>
          <a:srcRect l="17201" t="16055" r="20184" b="19264"/>
          <a:stretch/>
        </p:blipFill>
        <p:spPr>
          <a:xfrm>
            <a:off x="2362200" y="1077504"/>
            <a:ext cx="4419600" cy="4565300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"/>
          <p:cNvSpPr txBox="1"/>
          <p:nvPr/>
        </p:nvSpPr>
        <p:spPr>
          <a:xfrm>
            <a:off x="3619500" y="2956993"/>
            <a:ext cx="1905000" cy="92333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en-US" sz="5400" b="1" i="0" u="none" strike="noStrike" cap="none">
                <a:solidFill>
                  <a:srgbClr val="8EB241"/>
                </a:solidFill>
                <a:latin typeface="Arial"/>
                <a:ea typeface="Arial"/>
                <a:cs typeface="Arial"/>
                <a:sym typeface="Arial"/>
              </a:rPr>
              <a:t>SECI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p1"/>
          <p:cNvSpPr txBox="1"/>
          <p:nvPr/>
        </p:nvSpPr>
        <p:spPr>
          <a:xfrm>
            <a:off x="1233106" y="5642805"/>
            <a:ext cx="66852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1" i="0" u="none" strike="noStrike" cap="none">
                <a:solidFill>
                  <a:srgbClr val="678130"/>
                </a:solidFill>
                <a:latin typeface="Arial"/>
                <a:ea typeface="Arial"/>
                <a:cs typeface="Arial"/>
                <a:sym typeface="Arial"/>
              </a:rPr>
              <a:t>SVILUPPO SOSTENIBILE, COOPERAZIONE E GESTIONE DEI CONFLITTI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1"/>
          <p:cNvSpPr txBox="1"/>
          <p:nvPr/>
        </p:nvSpPr>
        <p:spPr>
          <a:xfrm>
            <a:off x="2362200" y="6350793"/>
            <a:ext cx="4540045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OPEN DAY 19 Febbraio 2026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Google Shape;181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5727832"/>
            <a:ext cx="1862325" cy="11301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2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99100" y="6763508"/>
            <a:ext cx="89156" cy="9448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3" name="Google Shape;183;p29"/>
          <p:cNvGrpSpPr/>
          <p:nvPr/>
        </p:nvGrpSpPr>
        <p:grpSpPr>
          <a:xfrm>
            <a:off x="53340" y="173673"/>
            <a:ext cx="9037320" cy="1054608"/>
            <a:chOff x="88392" y="73152"/>
            <a:chExt cx="9037320" cy="1054608"/>
          </a:xfrm>
        </p:grpSpPr>
        <p:pic>
          <p:nvPicPr>
            <p:cNvPr id="184" name="Google Shape;184;p29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392" y="73152"/>
              <a:ext cx="9037320" cy="105460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5" name="Google Shape;185;p29"/>
            <p:cNvSpPr/>
            <p:nvPr/>
          </p:nvSpPr>
          <p:spPr>
            <a:xfrm>
              <a:off x="3075431" y="527303"/>
              <a:ext cx="5126990" cy="585470"/>
            </a:xfrm>
            <a:custGeom>
              <a:avLst/>
              <a:gdLst/>
              <a:ahLst/>
              <a:cxnLst/>
              <a:rect l="l" t="t" r="r" b="b"/>
              <a:pathLst>
                <a:path w="5126990" h="585469" extrusionOk="0">
                  <a:moveTo>
                    <a:pt x="5126736" y="0"/>
                  </a:moveTo>
                  <a:lnTo>
                    <a:pt x="0" y="0"/>
                  </a:lnTo>
                  <a:lnTo>
                    <a:pt x="0" y="585215"/>
                  </a:lnTo>
                  <a:lnTo>
                    <a:pt x="5126736" y="585215"/>
                  </a:lnTo>
                  <a:lnTo>
                    <a:pt x="5126736" y="0"/>
                  </a:lnTo>
                  <a:close/>
                </a:path>
              </a:pathLst>
            </a:custGeom>
            <a:solidFill>
              <a:srgbClr val="86000D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6" name="Google Shape;186;p29"/>
          <p:cNvSpPr txBox="1"/>
          <p:nvPr/>
        </p:nvSpPr>
        <p:spPr>
          <a:xfrm>
            <a:off x="3075432" y="594359"/>
            <a:ext cx="5127000" cy="511800"/>
          </a:xfrm>
          <a:prstGeom prst="rect">
            <a:avLst/>
          </a:prstGeom>
          <a:solidFill>
            <a:srgbClr val="86000D"/>
          </a:solidFill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93345" marR="0" lvl="0" indent="0" algn="l" rtl="0">
              <a:lnSpc>
                <a:spcPct val="10781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SVILUPPO SOSTENIBILE, COOPERAZIONE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3345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 GESTIONE DEI CONFLITTI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29"/>
          <p:cNvSpPr/>
          <p:nvPr/>
        </p:nvSpPr>
        <p:spPr>
          <a:xfrm>
            <a:off x="6567169" y="209785"/>
            <a:ext cx="1600200" cy="348462"/>
          </a:xfrm>
          <a:custGeom>
            <a:avLst/>
            <a:gdLst/>
            <a:ahLst/>
            <a:cxnLst/>
            <a:rect l="l" t="t" r="r" b="b"/>
            <a:pathLst>
              <a:path w="1600200" h="518159" extrusionOk="0">
                <a:moveTo>
                  <a:pt x="1600200" y="0"/>
                </a:moveTo>
                <a:lnTo>
                  <a:pt x="0" y="0"/>
                </a:lnTo>
                <a:lnTo>
                  <a:pt x="0" y="518160"/>
                </a:lnTo>
                <a:lnTo>
                  <a:pt x="1600200" y="518160"/>
                </a:lnTo>
                <a:lnTo>
                  <a:pt x="1600200" y="0"/>
                </a:lnTo>
                <a:close/>
              </a:path>
            </a:pathLst>
          </a:custGeom>
          <a:solidFill>
            <a:srgbClr val="86000D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29"/>
          <p:cNvSpPr txBox="1"/>
          <p:nvPr/>
        </p:nvSpPr>
        <p:spPr>
          <a:xfrm>
            <a:off x="540608" y="1764840"/>
            <a:ext cx="7595869" cy="461665"/>
          </a:xfrm>
          <a:prstGeom prst="rect">
            <a:avLst/>
          </a:prstGeom>
          <a:solidFill>
            <a:srgbClr val="E5B8B7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86000D"/>
                </a:solidFill>
                <a:latin typeface="Arial"/>
                <a:ea typeface="Arial"/>
                <a:cs typeface="Arial"/>
                <a:sym typeface="Arial"/>
              </a:rPr>
              <a:t>COME È STRUTTURATO IL PERCORSO DI STUDI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29"/>
          <p:cNvSpPr txBox="1"/>
          <p:nvPr/>
        </p:nvSpPr>
        <p:spPr>
          <a:xfrm>
            <a:off x="571500" y="2665707"/>
            <a:ext cx="8001000" cy="3477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PRIMI DUE ANNI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7C46"/>
              </a:buClr>
              <a:buSzPts val="2000"/>
              <a:buFont typeface="Noto Sans Symbols"/>
              <a:buChar char="❖"/>
            </a:pPr>
            <a:r>
              <a:rPr lang="en-US" sz="2000" b="1" i="0" u="none" strike="noStrike" cap="none">
                <a:solidFill>
                  <a:srgbClr val="407C46"/>
                </a:solidFill>
                <a:latin typeface="Arial"/>
                <a:ea typeface="Arial"/>
                <a:cs typeface="Arial"/>
                <a:sym typeface="Arial"/>
              </a:rPr>
              <a:t>Tronco comune da 120 CFU </a:t>
            </a: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esami di base comuni ai tre curricula, tutti l</a:t>
            </a:r>
            <a:r>
              <a:rPr lang="en-US" sz="1600" b="1" i="0" u="none" strike="noStrike" cap="none">
                <a:solidFill>
                  <a:srgbClr val="202122"/>
                </a:solidFill>
                <a:latin typeface="Arial"/>
                <a:ea typeface="Arial"/>
                <a:cs typeface="Arial"/>
                <a:sym typeface="Arial"/>
              </a:rPr>
              <a:t>Ə</a:t>
            </a: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student</a:t>
            </a:r>
            <a:r>
              <a:rPr lang="en-US" sz="1600" b="1" i="0" u="none" strike="noStrike" cap="none">
                <a:solidFill>
                  <a:srgbClr val="202122"/>
                </a:solidFill>
                <a:latin typeface="Arial"/>
                <a:ea typeface="Arial"/>
                <a:cs typeface="Arial"/>
                <a:sym typeface="Arial"/>
              </a:rPr>
              <a:t>Ə</a:t>
            </a:r>
            <a:r>
              <a:rPr lang="en-US" sz="2000" b="1" i="0" u="none" strike="noStrike" cap="none">
                <a:solidFill>
                  <a:srgbClr val="20212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seguono insieme tutti i corsi</a:t>
            </a:r>
            <a:endParaRPr sz="2000" b="0" i="1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TERZO ANNO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17F7D"/>
              </a:buClr>
              <a:buSzPts val="2000"/>
              <a:buFont typeface="Noto Sans Symbols"/>
              <a:buChar char="❖"/>
            </a:pPr>
            <a:r>
              <a:rPr lang="en-US" sz="2000" b="1" i="0" u="none" strike="noStrike" cap="none">
                <a:solidFill>
                  <a:srgbClr val="217F7D"/>
                </a:solidFill>
                <a:latin typeface="Arial"/>
                <a:ea typeface="Arial"/>
                <a:cs typeface="Arial"/>
                <a:sym typeface="Arial"/>
              </a:rPr>
              <a:t>Scelta del curriculum            </a:t>
            </a: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tutt</a:t>
            </a:r>
            <a:r>
              <a:rPr lang="en-US" sz="1600" b="1" i="0" u="none" strike="noStrike" cap="none">
                <a:solidFill>
                  <a:srgbClr val="202122"/>
                </a:solidFill>
                <a:latin typeface="Arial"/>
                <a:ea typeface="Arial"/>
                <a:cs typeface="Arial"/>
                <a:sym typeface="Arial"/>
              </a:rPr>
              <a:t>Ə </a:t>
            </a:r>
            <a:r>
              <a:rPr lang="en-US" sz="2000" b="0" i="0" u="none" strike="noStrike" cap="none">
                <a:solidFill>
                  <a:srgbClr val="202122"/>
                </a:solidFill>
                <a:latin typeface="Arial"/>
                <a:ea typeface="Arial"/>
                <a:cs typeface="Arial"/>
                <a:sym typeface="Arial"/>
              </a:rPr>
              <a:t>completano</a:t>
            </a: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il proprio percorso di studi seguendo i corsi caratterizzanti del curriculum scelto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158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</a:pP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0" name="Google Shape;190;p29" descr="Freccia linea: diritta con riempimento a tinta unita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10800000">
            <a:off x="4563028" y="3016806"/>
            <a:ext cx="545888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29" descr="Freccia linea: diritta con riempimento a tinta unita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10800000">
            <a:off x="3738880" y="4891471"/>
            <a:ext cx="545888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Google Shape;196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5727832"/>
            <a:ext cx="1862325" cy="11301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3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99100" y="6763508"/>
            <a:ext cx="89156" cy="9448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8" name="Google Shape;198;p30"/>
          <p:cNvGrpSpPr/>
          <p:nvPr/>
        </p:nvGrpSpPr>
        <p:grpSpPr>
          <a:xfrm>
            <a:off x="53340" y="173673"/>
            <a:ext cx="9037320" cy="1054608"/>
            <a:chOff x="88392" y="73152"/>
            <a:chExt cx="9037320" cy="1054608"/>
          </a:xfrm>
        </p:grpSpPr>
        <p:pic>
          <p:nvPicPr>
            <p:cNvPr id="199" name="Google Shape;199;p30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392" y="73152"/>
              <a:ext cx="9037320" cy="105460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0" name="Google Shape;200;p30"/>
            <p:cNvSpPr/>
            <p:nvPr/>
          </p:nvSpPr>
          <p:spPr>
            <a:xfrm>
              <a:off x="3075431" y="527303"/>
              <a:ext cx="5126990" cy="585470"/>
            </a:xfrm>
            <a:custGeom>
              <a:avLst/>
              <a:gdLst/>
              <a:ahLst/>
              <a:cxnLst/>
              <a:rect l="l" t="t" r="r" b="b"/>
              <a:pathLst>
                <a:path w="5126990" h="585469" extrusionOk="0">
                  <a:moveTo>
                    <a:pt x="5126736" y="0"/>
                  </a:moveTo>
                  <a:lnTo>
                    <a:pt x="0" y="0"/>
                  </a:lnTo>
                  <a:lnTo>
                    <a:pt x="0" y="585215"/>
                  </a:lnTo>
                  <a:lnTo>
                    <a:pt x="5126736" y="585215"/>
                  </a:lnTo>
                  <a:lnTo>
                    <a:pt x="5126736" y="0"/>
                  </a:lnTo>
                  <a:close/>
                </a:path>
              </a:pathLst>
            </a:custGeom>
            <a:solidFill>
              <a:srgbClr val="86000D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1" name="Google Shape;201;p30"/>
          <p:cNvSpPr txBox="1"/>
          <p:nvPr/>
        </p:nvSpPr>
        <p:spPr>
          <a:xfrm>
            <a:off x="3075432" y="594359"/>
            <a:ext cx="5127000" cy="511800"/>
          </a:xfrm>
          <a:prstGeom prst="rect">
            <a:avLst/>
          </a:prstGeom>
          <a:solidFill>
            <a:srgbClr val="86000D"/>
          </a:solidFill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93345" marR="0" lvl="0" indent="0" algn="l" rtl="0">
              <a:lnSpc>
                <a:spcPct val="10781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SVILUPPO SOSTENIBILE, COOPERAZIONE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3345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 GESTIONE DEI CONFLITTI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p30"/>
          <p:cNvSpPr/>
          <p:nvPr/>
        </p:nvSpPr>
        <p:spPr>
          <a:xfrm>
            <a:off x="6567169" y="209785"/>
            <a:ext cx="1600200" cy="348462"/>
          </a:xfrm>
          <a:custGeom>
            <a:avLst/>
            <a:gdLst/>
            <a:ahLst/>
            <a:cxnLst/>
            <a:rect l="l" t="t" r="r" b="b"/>
            <a:pathLst>
              <a:path w="1600200" h="518159" extrusionOk="0">
                <a:moveTo>
                  <a:pt x="1600200" y="0"/>
                </a:moveTo>
                <a:lnTo>
                  <a:pt x="0" y="0"/>
                </a:lnTo>
                <a:lnTo>
                  <a:pt x="0" y="518160"/>
                </a:lnTo>
                <a:lnTo>
                  <a:pt x="1600200" y="518160"/>
                </a:lnTo>
                <a:lnTo>
                  <a:pt x="1600200" y="0"/>
                </a:lnTo>
                <a:close/>
              </a:path>
            </a:pathLst>
          </a:custGeom>
          <a:solidFill>
            <a:srgbClr val="86000D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30"/>
          <p:cNvSpPr txBox="1"/>
          <p:nvPr/>
        </p:nvSpPr>
        <p:spPr>
          <a:xfrm>
            <a:off x="551827" y="1436543"/>
            <a:ext cx="5620373" cy="380873"/>
          </a:xfrm>
          <a:prstGeom prst="rect">
            <a:avLst/>
          </a:prstGeom>
          <a:solidFill>
            <a:srgbClr val="D99593"/>
          </a:solidFill>
          <a:ln>
            <a:noFill/>
          </a:ln>
        </p:spPr>
        <p:txBody>
          <a:bodyPr spcFirstLastPara="1" wrap="square" lIns="0" tIns="11425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</a:t>
            </a:r>
            <a:r>
              <a:rPr lang="en-US" sz="1800" b="1" i="0" u="none" strike="noStrike" cap="none">
                <a:solidFill>
                  <a:srgbClr val="86000D"/>
                </a:solidFill>
                <a:latin typeface="Arial"/>
                <a:ea typeface="Arial"/>
                <a:cs typeface="Arial"/>
                <a:sym typeface="Arial"/>
              </a:rPr>
              <a:t>COSA STUDI AL PRIMO ANNO</a:t>
            </a:r>
            <a:endParaRPr sz="1800" b="0" i="0" u="none" strike="noStrike" cap="none">
              <a:solidFill>
                <a:srgbClr val="86000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4" name="Google Shape;204;p3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12656" y="2079695"/>
            <a:ext cx="8395703" cy="23468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" name="Google Shape;209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5727832"/>
            <a:ext cx="1862325" cy="113016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3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99100" y="6763508"/>
            <a:ext cx="89156" cy="9448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1" name="Google Shape;211;p31"/>
          <p:cNvGrpSpPr/>
          <p:nvPr/>
        </p:nvGrpSpPr>
        <p:grpSpPr>
          <a:xfrm>
            <a:off x="53340" y="173673"/>
            <a:ext cx="9037320" cy="1054608"/>
            <a:chOff x="88392" y="73152"/>
            <a:chExt cx="9037320" cy="1054608"/>
          </a:xfrm>
        </p:grpSpPr>
        <p:pic>
          <p:nvPicPr>
            <p:cNvPr id="212" name="Google Shape;212;p31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392" y="73152"/>
              <a:ext cx="9037320" cy="105460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3" name="Google Shape;213;p31"/>
            <p:cNvSpPr/>
            <p:nvPr/>
          </p:nvSpPr>
          <p:spPr>
            <a:xfrm>
              <a:off x="3075431" y="527303"/>
              <a:ext cx="5126990" cy="585470"/>
            </a:xfrm>
            <a:custGeom>
              <a:avLst/>
              <a:gdLst/>
              <a:ahLst/>
              <a:cxnLst/>
              <a:rect l="l" t="t" r="r" b="b"/>
              <a:pathLst>
                <a:path w="5126990" h="585469" extrusionOk="0">
                  <a:moveTo>
                    <a:pt x="5126736" y="0"/>
                  </a:moveTo>
                  <a:lnTo>
                    <a:pt x="0" y="0"/>
                  </a:lnTo>
                  <a:lnTo>
                    <a:pt x="0" y="585215"/>
                  </a:lnTo>
                  <a:lnTo>
                    <a:pt x="5126736" y="585215"/>
                  </a:lnTo>
                  <a:lnTo>
                    <a:pt x="5126736" y="0"/>
                  </a:lnTo>
                  <a:close/>
                </a:path>
              </a:pathLst>
            </a:custGeom>
            <a:solidFill>
              <a:srgbClr val="86000D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4" name="Google Shape;214;p31"/>
          <p:cNvSpPr txBox="1"/>
          <p:nvPr/>
        </p:nvSpPr>
        <p:spPr>
          <a:xfrm>
            <a:off x="3075432" y="594359"/>
            <a:ext cx="5127000" cy="511800"/>
          </a:xfrm>
          <a:prstGeom prst="rect">
            <a:avLst/>
          </a:prstGeom>
          <a:solidFill>
            <a:srgbClr val="86000D"/>
          </a:solidFill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93345" marR="0" lvl="0" indent="0" algn="l" rtl="0">
              <a:lnSpc>
                <a:spcPct val="10781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SVILUPPO SOSTENIBILE, COOPERAZIONE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3345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 GESTIONE DEI CONFLITTI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p31"/>
          <p:cNvSpPr/>
          <p:nvPr/>
        </p:nvSpPr>
        <p:spPr>
          <a:xfrm>
            <a:off x="6567169" y="209785"/>
            <a:ext cx="1600200" cy="348462"/>
          </a:xfrm>
          <a:custGeom>
            <a:avLst/>
            <a:gdLst/>
            <a:ahLst/>
            <a:cxnLst/>
            <a:rect l="l" t="t" r="r" b="b"/>
            <a:pathLst>
              <a:path w="1600200" h="518159" extrusionOk="0">
                <a:moveTo>
                  <a:pt x="1600200" y="0"/>
                </a:moveTo>
                <a:lnTo>
                  <a:pt x="0" y="0"/>
                </a:lnTo>
                <a:lnTo>
                  <a:pt x="0" y="518160"/>
                </a:lnTo>
                <a:lnTo>
                  <a:pt x="1600200" y="518160"/>
                </a:lnTo>
                <a:lnTo>
                  <a:pt x="1600200" y="0"/>
                </a:lnTo>
                <a:close/>
              </a:path>
            </a:pathLst>
          </a:custGeom>
          <a:solidFill>
            <a:srgbClr val="86000D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31"/>
          <p:cNvSpPr txBox="1"/>
          <p:nvPr/>
        </p:nvSpPr>
        <p:spPr>
          <a:xfrm>
            <a:off x="782218" y="1211824"/>
            <a:ext cx="7066382" cy="288541"/>
          </a:xfrm>
          <a:prstGeom prst="rect">
            <a:avLst/>
          </a:prstGeom>
          <a:solidFill>
            <a:srgbClr val="E5B8B7"/>
          </a:solidFill>
          <a:ln>
            <a:noFill/>
          </a:ln>
        </p:spPr>
        <p:txBody>
          <a:bodyPr spcFirstLastPara="1" wrap="square" lIns="0" tIns="11425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rgbClr val="86000D"/>
                </a:solidFill>
                <a:latin typeface="Arial"/>
                <a:ea typeface="Arial"/>
                <a:cs typeface="Arial"/>
                <a:sym typeface="Arial"/>
              </a:rPr>
              <a:t> COSA STUDIERAI AL SECONDO ANNO</a:t>
            </a:r>
            <a:endParaRPr sz="1800" b="0" i="0" u="none" strike="noStrike" cap="none">
              <a:solidFill>
                <a:srgbClr val="86000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7" name="Google Shape;217;p3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88317" y="1521531"/>
            <a:ext cx="6390170" cy="53187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" name="Google Shape;222;p32"/>
          <p:cNvPicPr preferRelativeResize="0"/>
          <p:nvPr/>
        </p:nvPicPr>
        <p:blipFill rotWithShape="1">
          <a:blip r:embed="rId3">
            <a:alphaModFix/>
          </a:blip>
          <a:srcRect l="4182" t="12024" r="51645"/>
          <a:stretch/>
        </p:blipFill>
        <p:spPr>
          <a:xfrm>
            <a:off x="0" y="1563688"/>
            <a:ext cx="4038600" cy="6022975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p32"/>
          <p:cNvSpPr txBox="1"/>
          <p:nvPr/>
        </p:nvSpPr>
        <p:spPr>
          <a:xfrm>
            <a:off x="544513" y="1593850"/>
            <a:ext cx="7710487" cy="26161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7000E"/>
              </a:buClr>
              <a:buSzPts val="3600"/>
              <a:buFont typeface="Arial"/>
              <a:buNone/>
            </a:pPr>
            <a:r>
              <a:rPr lang="en-US" sz="3600" b="1" i="0" u="none" strike="noStrike" cap="none">
                <a:solidFill>
                  <a:srgbClr val="87000E"/>
                </a:solidFill>
                <a:latin typeface="Arial"/>
                <a:ea typeface="Arial"/>
                <a:cs typeface="Arial"/>
                <a:sym typeface="Arial"/>
              </a:rPr>
              <a:t>Il curriculum in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7000E"/>
              </a:buClr>
              <a:buSzPts val="3600"/>
              <a:buFont typeface="Arial"/>
              <a:buNone/>
            </a:pPr>
            <a:r>
              <a:rPr lang="en-US" sz="3600" b="1" i="0" u="none" strike="noStrike" cap="none">
                <a:solidFill>
                  <a:srgbClr val="87000E"/>
                </a:solidFill>
                <a:latin typeface="Arial"/>
                <a:ea typeface="Arial"/>
                <a:cs typeface="Arial"/>
                <a:sym typeface="Arial"/>
              </a:rPr>
              <a:t>«Economia dello sviluppo»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3600" b="1" i="0" u="none" strike="noStrike" cap="none">
              <a:solidFill>
                <a:srgbClr val="87000E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7000E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87000E"/>
                </a:solidFill>
                <a:latin typeface="Arial"/>
                <a:ea typeface="Arial"/>
                <a:cs typeface="Arial"/>
                <a:sym typeface="Arial"/>
              </a:rPr>
              <a:t>Responsabile: Prof. Donato Romano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7000E"/>
              </a:buClr>
              <a:buSzPts val="2400"/>
              <a:buFont typeface="Arial"/>
              <a:buNone/>
            </a:pPr>
            <a:r>
              <a:rPr lang="en-US" sz="2400" b="1" i="0" u="sng" strike="noStrike" cap="none">
                <a:solidFill>
                  <a:srgbClr val="87000E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donato.romano@unifi.it</a:t>
            </a:r>
            <a:r>
              <a:rPr lang="en-US" sz="2400" b="1" i="0" u="none" strike="noStrike" cap="none">
                <a:solidFill>
                  <a:srgbClr val="87000E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>
                <a:solidFill>
                  <a:srgbClr val="87000E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4" name="Google Shape;224;p3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9637"/>
            <a:ext cx="9126538" cy="1065885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32"/>
          <p:cNvSpPr txBox="1"/>
          <p:nvPr/>
        </p:nvSpPr>
        <p:spPr>
          <a:xfrm>
            <a:off x="3060052" y="426396"/>
            <a:ext cx="5980112" cy="646331"/>
          </a:xfrm>
          <a:prstGeom prst="rect">
            <a:avLst/>
          </a:prstGeom>
          <a:solidFill>
            <a:srgbClr val="87000E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Sviluppo sostenibile,  cooperazione e gestione dei conflitti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" name="Google Shape;230;p9"/>
          <p:cNvPicPr preferRelativeResize="0"/>
          <p:nvPr/>
        </p:nvPicPr>
        <p:blipFill rotWithShape="1">
          <a:blip r:embed="rId3">
            <a:alphaModFix/>
          </a:blip>
          <a:srcRect l="4182" t="12024" r="51645"/>
          <a:stretch/>
        </p:blipFill>
        <p:spPr>
          <a:xfrm>
            <a:off x="0" y="1563688"/>
            <a:ext cx="4038600" cy="6022975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p9"/>
          <p:cNvSpPr txBox="1"/>
          <p:nvPr/>
        </p:nvSpPr>
        <p:spPr>
          <a:xfrm>
            <a:off x="99015" y="1552754"/>
            <a:ext cx="9126538" cy="54168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87000E"/>
                </a:solidFill>
                <a:latin typeface="Arial"/>
                <a:ea typeface="Arial"/>
                <a:cs typeface="Arial"/>
                <a:sym typeface="Arial"/>
              </a:rPr>
              <a:t>Le specificità:</a:t>
            </a:r>
            <a:endParaRPr sz="2000" b="0" i="0" u="none" strike="noStrike" cap="none">
              <a:solidFill>
                <a:srgbClr val="87000E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76225" marR="0" lvl="0" indent="-2762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7000E"/>
              </a:buClr>
              <a:buSzPts val="2400"/>
              <a:buFont typeface="Arial"/>
              <a:buChar char="•"/>
            </a:pPr>
            <a:r>
              <a:rPr lang="en-US" sz="1800" b="1" i="0" u="none" strike="noStrike" cap="none">
                <a:solidFill>
                  <a:srgbClr val="87000E"/>
                </a:solidFill>
                <a:latin typeface="Arial"/>
                <a:ea typeface="Arial"/>
                <a:cs typeface="Arial"/>
                <a:sym typeface="Arial"/>
              </a:rPr>
              <a:t>analisi economica </a:t>
            </a:r>
            <a:r>
              <a:rPr lang="en-US" sz="1800" b="0" i="0" u="none" strike="noStrike" cap="none">
                <a:solidFill>
                  <a:srgbClr val="87000E"/>
                </a:solidFill>
                <a:latin typeface="Arial"/>
                <a:ea typeface="Arial"/>
                <a:cs typeface="Arial"/>
                <a:sym typeface="Arial"/>
              </a:rPr>
              <a:t>dei fenomeni sociali che caratterizzano i processi di sviluppo/sottosviluppo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87000E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lang="en-US" sz="1800" b="0" i="1" u="none" strike="noStrike" cap="none">
                <a:solidFill>
                  <a:srgbClr val="87000E"/>
                </a:solidFill>
                <a:latin typeface="Arial"/>
                <a:ea typeface="Arial"/>
                <a:cs typeface="Arial"/>
                <a:sym typeface="Arial"/>
              </a:rPr>
              <a:t>* non solo economia, ma aspetti socio-istituzionali (e altri)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76225" marR="0" lvl="0" indent="-2762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7000E"/>
              </a:buClr>
              <a:buSzPts val="2400"/>
              <a:buFont typeface="Arial"/>
              <a:buChar char="•"/>
            </a:pPr>
            <a:r>
              <a:rPr lang="en-US" sz="1800" b="0" i="0" u="none" strike="noStrike" cap="none">
                <a:solidFill>
                  <a:srgbClr val="87000E"/>
                </a:solidFill>
                <a:latin typeface="Arial"/>
                <a:ea typeface="Arial"/>
                <a:cs typeface="Arial"/>
                <a:sym typeface="Arial"/>
              </a:rPr>
              <a:t>(inizio della) costruzione di una base per l’</a:t>
            </a:r>
            <a:r>
              <a:rPr lang="en-US" sz="1800" b="1" i="0" u="none" strike="noStrike" cap="none">
                <a:solidFill>
                  <a:srgbClr val="87000E"/>
                </a:solidFill>
                <a:latin typeface="Arial"/>
                <a:ea typeface="Arial"/>
                <a:cs typeface="Arial"/>
                <a:sym typeface="Arial"/>
              </a:rPr>
              <a:t>analisi quantitativa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1" u="none" strike="noStrike" cap="none">
                <a:solidFill>
                  <a:srgbClr val="87000E"/>
                </a:solidFill>
                <a:latin typeface="Arial"/>
                <a:ea typeface="Arial"/>
                <a:cs typeface="Arial"/>
                <a:sym typeface="Arial"/>
              </a:rPr>
              <a:t>	* non solo analisi quantitative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76225" marR="0" lvl="0" indent="-2762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7000E"/>
              </a:buClr>
              <a:buSzPts val="2400"/>
              <a:buFont typeface="Arial"/>
              <a:buChar char="•"/>
            </a:pPr>
            <a:r>
              <a:rPr lang="en-US" sz="1800" b="1" i="0" u="none" strike="noStrike" cap="none">
                <a:solidFill>
                  <a:srgbClr val="87000E"/>
                </a:solidFill>
                <a:latin typeface="Arial"/>
                <a:ea typeface="Arial"/>
                <a:cs typeface="Arial"/>
                <a:sym typeface="Arial"/>
              </a:rPr>
              <a:t>consigliare i decisori </a:t>
            </a:r>
            <a:r>
              <a:rPr lang="en-US" sz="1800" b="0" i="0" u="none" strike="noStrike" cap="none">
                <a:solidFill>
                  <a:srgbClr val="87000E"/>
                </a:solidFill>
                <a:latin typeface="Arial"/>
                <a:ea typeface="Arial"/>
                <a:cs typeface="Arial"/>
                <a:sym typeface="Arial"/>
              </a:rPr>
              <a:t>(politici e non) imparando dall’esperienza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87000E"/>
                </a:solidFill>
                <a:latin typeface="Arial"/>
                <a:ea typeface="Arial"/>
                <a:cs typeface="Arial"/>
                <a:sym typeface="Arial"/>
              </a:rPr>
              <a:t>	* </a:t>
            </a:r>
            <a:r>
              <a:rPr lang="en-US" sz="1800" b="0" i="1" u="none" strike="noStrike" cap="none">
                <a:solidFill>
                  <a:srgbClr val="87000E"/>
                </a:solidFill>
                <a:latin typeface="Arial"/>
                <a:ea typeface="Arial"/>
                <a:cs typeface="Arial"/>
                <a:sym typeface="Arial"/>
              </a:rPr>
              <a:t>evidence-based policy-making: «the economist as a plumber»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7000E"/>
              </a:buClr>
              <a:buSzPts val="2600"/>
              <a:buFont typeface="Arial"/>
              <a:buNone/>
            </a:pPr>
            <a:endParaRPr sz="1400" b="1" i="0" u="none" strike="noStrike" cap="none">
              <a:solidFill>
                <a:srgbClr val="87000E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7000E"/>
              </a:buClr>
              <a:buSzPts val="2600"/>
              <a:buFont typeface="Arial"/>
              <a:buNone/>
            </a:pPr>
            <a:r>
              <a:rPr lang="en-US" sz="2000" b="1" i="0" u="none" strike="noStrike" cap="none">
                <a:solidFill>
                  <a:srgbClr val="87000E"/>
                </a:solidFill>
                <a:latin typeface="Arial"/>
                <a:ea typeface="Arial"/>
                <a:cs typeface="Arial"/>
                <a:sym typeface="Arial"/>
              </a:rPr>
              <a:t>Alcune domande:</a:t>
            </a:r>
            <a:endParaRPr sz="2000" b="0" i="0" u="none" strike="noStrike" cap="none">
              <a:solidFill>
                <a:srgbClr val="87000E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76225" marR="0" lvl="0" indent="-2762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7000E"/>
              </a:buClr>
              <a:buSzPts val="2400"/>
              <a:buFont typeface="Arial"/>
              <a:buChar char="•"/>
            </a:pPr>
            <a:r>
              <a:rPr lang="en-US" sz="1800" b="0" i="0" u="none" strike="noStrike" cap="none">
                <a:solidFill>
                  <a:srgbClr val="87000E"/>
                </a:solidFill>
                <a:latin typeface="Arial"/>
                <a:ea typeface="Arial"/>
                <a:cs typeface="Arial"/>
                <a:sym typeface="Arial"/>
              </a:rPr>
              <a:t>perché è così difficile contrastare il </a:t>
            </a:r>
            <a:r>
              <a:rPr lang="en-US" sz="1800" b="1" i="0" u="none" strike="noStrike" cap="none">
                <a:solidFill>
                  <a:srgbClr val="87000E"/>
                </a:solidFill>
                <a:latin typeface="Arial"/>
                <a:ea typeface="Arial"/>
                <a:cs typeface="Arial"/>
                <a:sym typeface="Arial"/>
              </a:rPr>
              <a:t>cambiamento climatico </a:t>
            </a:r>
            <a:r>
              <a:rPr lang="en-US" sz="1800" b="0" i="0" u="none" strike="noStrike" cap="none">
                <a:solidFill>
                  <a:srgbClr val="87000E"/>
                </a:solidFill>
                <a:latin typeface="Arial"/>
                <a:ea typeface="Arial"/>
                <a:cs typeface="Arial"/>
                <a:sym typeface="Arial"/>
              </a:rPr>
              <a:t>e cosa si può fare per fermarlo? </a:t>
            </a: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76225" marR="0" lvl="0" indent="-2762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7000E"/>
              </a:buClr>
              <a:buSzPts val="2400"/>
              <a:buFont typeface="Arial"/>
              <a:buChar char="•"/>
            </a:pPr>
            <a:r>
              <a:rPr lang="en-US" sz="1800" b="0" i="0" u="none" strike="noStrike" cap="none">
                <a:solidFill>
                  <a:srgbClr val="87000E"/>
                </a:solidFill>
                <a:latin typeface="Arial"/>
                <a:ea typeface="Arial"/>
                <a:cs typeface="Arial"/>
                <a:sym typeface="Arial"/>
              </a:rPr>
              <a:t>perché è complicato fermare le </a:t>
            </a:r>
            <a:r>
              <a:rPr lang="en-US" sz="1800" b="1" i="0" u="none" strike="noStrike" cap="none">
                <a:solidFill>
                  <a:srgbClr val="87000E"/>
                </a:solidFill>
                <a:latin typeface="Arial"/>
                <a:ea typeface="Arial"/>
                <a:cs typeface="Arial"/>
                <a:sym typeface="Arial"/>
              </a:rPr>
              <a:t>migrazioni</a:t>
            </a:r>
            <a:r>
              <a:rPr lang="en-US" sz="1800" b="0" i="0" u="none" strike="noStrike" cap="none">
                <a:solidFill>
                  <a:srgbClr val="87000E"/>
                </a:solidFill>
                <a:latin typeface="Arial"/>
                <a:ea typeface="Arial"/>
                <a:cs typeface="Arial"/>
                <a:sym typeface="Arial"/>
              </a:rPr>
              <a:t> e come possiamo intervenire per gestirle?</a:t>
            </a: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76225" marR="0" lvl="0" indent="-2762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7000E"/>
              </a:buClr>
              <a:buSzPts val="2400"/>
              <a:buFont typeface="Arial"/>
              <a:buChar char="•"/>
            </a:pPr>
            <a:r>
              <a:rPr lang="en-US" sz="1800" b="0" i="0" u="none" strike="noStrike" cap="none">
                <a:solidFill>
                  <a:srgbClr val="87000E"/>
                </a:solidFill>
                <a:latin typeface="Arial"/>
                <a:ea typeface="Arial"/>
                <a:cs typeface="Arial"/>
                <a:sym typeface="Arial"/>
              </a:rPr>
              <a:t>quali sono le cause dei </a:t>
            </a:r>
            <a:r>
              <a:rPr lang="en-US" sz="1800" b="1" i="0" u="none" strike="noStrike" cap="none">
                <a:solidFill>
                  <a:srgbClr val="87000E"/>
                </a:solidFill>
                <a:latin typeface="Arial"/>
                <a:ea typeface="Arial"/>
                <a:cs typeface="Arial"/>
                <a:sym typeface="Arial"/>
              </a:rPr>
              <a:t>conflitti</a:t>
            </a:r>
            <a:r>
              <a:rPr lang="en-US" sz="1800" b="0" i="0" u="none" strike="noStrike" cap="none">
                <a:solidFill>
                  <a:srgbClr val="87000E"/>
                </a:solidFill>
                <a:latin typeface="Arial"/>
                <a:ea typeface="Arial"/>
                <a:cs typeface="Arial"/>
                <a:sym typeface="Arial"/>
              </a:rPr>
              <a:t> e cosa possiamo fare per prevenirli?</a:t>
            </a: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76225" marR="0" lvl="0" indent="-2762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7000E"/>
              </a:buClr>
              <a:buSzPts val="2400"/>
              <a:buFont typeface="Arial"/>
              <a:buChar char="•"/>
            </a:pPr>
            <a:r>
              <a:rPr lang="en-US" sz="1800" b="0" i="0" u="none" strike="noStrike" cap="none">
                <a:solidFill>
                  <a:srgbClr val="87000E"/>
                </a:solidFill>
                <a:latin typeface="Arial"/>
                <a:ea typeface="Arial"/>
                <a:cs typeface="Arial"/>
                <a:sym typeface="Arial"/>
              </a:rPr>
              <a:t>cosa determina la </a:t>
            </a:r>
            <a:r>
              <a:rPr lang="en-US" sz="1800" b="1" i="0" u="none" strike="noStrike" cap="none">
                <a:solidFill>
                  <a:srgbClr val="87000E"/>
                </a:solidFill>
                <a:latin typeface="Arial"/>
                <a:ea typeface="Arial"/>
                <a:cs typeface="Arial"/>
                <a:sym typeface="Arial"/>
              </a:rPr>
              <a:t>vulnerabilità</a:t>
            </a:r>
            <a:r>
              <a:rPr lang="en-US" sz="1800" b="0" i="0" u="none" strike="noStrike" cap="none">
                <a:solidFill>
                  <a:srgbClr val="87000E"/>
                </a:solidFill>
                <a:latin typeface="Arial"/>
                <a:ea typeface="Arial"/>
                <a:cs typeface="Arial"/>
                <a:sym typeface="Arial"/>
              </a:rPr>
              <a:t> di alcuni gruppi sociali e cosa possiamo fare per renderli più </a:t>
            </a:r>
            <a:r>
              <a:rPr lang="en-US" sz="1800" b="1" i="0" u="none" strike="noStrike" cap="none">
                <a:solidFill>
                  <a:srgbClr val="87000E"/>
                </a:solidFill>
                <a:latin typeface="Arial"/>
                <a:ea typeface="Arial"/>
                <a:cs typeface="Arial"/>
                <a:sym typeface="Arial"/>
              </a:rPr>
              <a:t>resilienti</a:t>
            </a:r>
            <a:r>
              <a:rPr lang="en-US" sz="1800" b="0" i="0" u="none" strike="noStrike" cap="none">
                <a:solidFill>
                  <a:srgbClr val="87000E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76225" marR="0" lvl="0" indent="-2762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7000E"/>
              </a:buClr>
              <a:buSzPts val="2400"/>
              <a:buFont typeface="Arial"/>
              <a:buChar char="•"/>
            </a:pPr>
            <a:r>
              <a:rPr lang="en-US" sz="1800" b="0" i="0" u="none" strike="noStrike" cap="none">
                <a:solidFill>
                  <a:srgbClr val="87000E"/>
                </a:solidFill>
                <a:latin typeface="Arial"/>
                <a:ea typeface="Arial"/>
                <a:cs typeface="Arial"/>
                <a:sym typeface="Arial"/>
              </a:rPr>
              <a:t>perché esistono le </a:t>
            </a:r>
            <a:r>
              <a:rPr lang="en-US" sz="1800" b="1" i="0" u="none" strike="noStrike" cap="none">
                <a:solidFill>
                  <a:srgbClr val="87000E"/>
                </a:solidFill>
                <a:latin typeface="Arial"/>
                <a:ea typeface="Arial"/>
                <a:cs typeface="Arial"/>
                <a:sym typeface="Arial"/>
              </a:rPr>
              <a:t>disparità di genere </a:t>
            </a:r>
            <a:r>
              <a:rPr lang="en-US" sz="1800" b="0" i="0" u="none" strike="noStrike" cap="none">
                <a:solidFill>
                  <a:srgbClr val="87000E"/>
                </a:solidFill>
                <a:latin typeface="Arial"/>
                <a:ea typeface="Arial"/>
                <a:cs typeface="Arial"/>
                <a:sym typeface="Arial"/>
              </a:rPr>
              <a:t>e come possiamo intervenire per superarle?</a:t>
            </a: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76225" marR="0" lvl="0" indent="-2762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7000E"/>
              </a:buClr>
              <a:buSzPts val="2400"/>
              <a:buFont typeface="Arial"/>
              <a:buChar char="•"/>
            </a:pPr>
            <a:r>
              <a:rPr lang="en-US" sz="1800" b="0" i="0" u="none" strike="noStrike" cap="none">
                <a:solidFill>
                  <a:srgbClr val="87000E"/>
                </a:solidFill>
                <a:latin typeface="Arial"/>
                <a:ea typeface="Arial"/>
                <a:cs typeface="Arial"/>
                <a:sym typeface="Arial"/>
              </a:rPr>
              <a:t>perché lo </a:t>
            </a:r>
            <a:r>
              <a:rPr lang="en-US" sz="1800" b="1" i="0" u="none" strike="noStrike" cap="none">
                <a:solidFill>
                  <a:srgbClr val="87000E"/>
                </a:solidFill>
                <a:latin typeface="Arial"/>
                <a:ea typeface="Arial"/>
                <a:cs typeface="Arial"/>
                <a:sym typeface="Arial"/>
              </a:rPr>
              <a:t>sviluppo agricolo </a:t>
            </a:r>
            <a:r>
              <a:rPr lang="en-US" sz="1800" b="0" i="0" u="none" strike="noStrike" cap="none">
                <a:solidFill>
                  <a:srgbClr val="87000E"/>
                </a:solidFill>
                <a:latin typeface="Arial"/>
                <a:ea typeface="Arial"/>
                <a:cs typeface="Arial"/>
                <a:sym typeface="Arial"/>
              </a:rPr>
              <a:t>è così efficace nel combattere la </a:t>
            </a:r>
            <a:r>
              <a:rPr lang="en-US" sz="1800" b="1" i="0" u="none" strike="noStrike" cap="none">
                <a:solidFill>
                  <a:srgbClr val="87000E"/>
                </a:solidFill>
                <a:latin typeface="Arial"/>
                <a:ea typeface="Arial"/>
                <a:cs typeface="Arial"/>
                <a:sym typeface="Arial"/>
              </a:rPr>
              <a:t>povertà</a:t>
            </a:r>
            <a:r>
              <a:rPr lang="en-US" sz="1800" b="0" i="0" u="none" strike="noStrike" cap="none">
                <a:solidFill>
                  <a:srgbClr val="87000E"/>
                </a:solidFill>
                <a:latin typeface="Arial"/>
                <a:ea typeface="Arial"/>
                <a:cs typeface="Arial"/>
                <a:sym typeface="Arial"/>
              </a:rPr>
              <a:t> e cosa possiamo fare per favorirlo?</a:t>
            </a:r>
            <a:endParaRPr sz="1800" b="0" i="0" u="none" strike="noStrike" cap="none">
              <a:solidFill>
                <a:srgbClr val="87000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p9"/>
          <p:cNvSpPr txBox="1"/>
          <p:nvPr/>
        </p:nvSpPr>
        <p:spPr>
          <a:xfrm>
            <a:off x="5322013" y="1176615"/>
            <a:ext cx="3804526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87000E"/>
                </a:solidFill>
                <a:latin typeface="Arial"/>
                <a:ea typeface="Arial"/>
                <a:cs typeface="Arial"/>
                <a:sym typeface="Arial"/>
              </a:rPr>
              <a:t>Curriculum: Economia dello sviluppo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3" name="Google Shape;233;p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9637"/>
            <a:ext cx="9126538" cy="1065885"/>
          </a:xfrm>
          <a:prstGeom prst="rect">
            <a:avLst/>
          </a:prstGeom>
          <a:noFill/>
          <a:ln>
            <a:noFill/>
          </a:ln>
        </p:spPr>
      </p:pic>
      <p:sp>
        <p:nvSpPr>
          <p:cNvPr id="234" name="Google Shape;234;p9"/>
          <p:cNvSpPr txBox="1"/>
          <p:nvPr/>
        </p:nvSpPr>
        <p:spPr>
          <a:xfrm>
            <a:off x="3060052" y="426396"/>
            <a:ext cx="5980112" cy="646331"/>
          </a:xfrm>
          <a:prstGeom prst="rect">
            <a:avLst/>
          </a:prstGeom>
          <a:solidFill>
            <a:srgbClr val="87000E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Sviluppo sostenibile,  cooperazione e gestione dei conflitti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9" name="Google Shape;239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9637"/>
            <a:ext cx="9126538" cy="1065885"/>
          </a:xfrm>
          <a:prstGeom prst="rect">
            <a:avLst/>
          </a:prstGeom>
          <a:noFill/>
          <a:ln>
            <a:noFill/>
          </a:ln>
        </p:spPr>
      </p:pic>
      <p:sp>
        <p:nvSpPr>
          <p:cNvPr id="240" name="Google Shape;240;p33"/>
          <p:cNvSpPr txBox="1"/>
          <p:nvPr/>
        </p:nvSpPr>
        <p:spPr>
          <a:xfrm>
            <a:off x="3060052" y="426396"/>
            <a:ext cx="5980112" cy="646331"/>
          </a:xfrm>
          <a:prstGeom prst="rect">
            <a:avLst/>
          </a:prstGeom>
          <a:solidFill>
            <a:srgbClr val="87000E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Sviluppo sostenibile,  cooperazione e gestione dei conflitti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241;p33"/>
          <p:cNvSpPr txBox="1"/>
          <p:nvPr/>
        </p:nvSpPr>
        <p:spPr>
          <a:xfrm>
            <a:off x="1409312" y="1411168"/>
            <a:ext cx="6078600" cy="565800"/>
          </a:xfrm>
          <a:prstGeom prst="rect">
            <a:avLst/>
          </a:prstGeom>
          <a:solidFill>
            <a:srgbClr val="E5B8B7"/>
          </a:solidFill>
          <a:ln>
            <a:noFill/>
          </a:ln>
        </p:spPr>
        <p:txBody>
          <a:bodyPr spcFirstLastPara="1" wrap="square" lIns="0" tIns="11425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CORSI CARATTERIZZANTI DEL TERZO ANNO   </a:t>
            </a:r>
            <a:r>
              <a:rPr lang="en-US" sz="2000" b="1" i="0" u="none" strike="noStrike" cap="none">
                <a:solidFill>
                  <a:srgbClr val="31859B"/>
                </a:solidFill>
                <a:latin typeface="Arial"/>
                <a:ea typeface="Arial"/>
                <a:cs typeface="Arial"/>
                <a:sym typeface="Arial"/>
              </a:rPr>
              <a:t>CURRICULUM ECONOMIA DELLO SVILUPPO</a:t>
            </a:r>
            <a:endParaRPr sz="2000" b="0" i="0" u="none" strike="noStrike" cap="none">
              <a:solidFill>
                <a:srgbClr val="31859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2" name="Google Shape;242;p3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49483" y="2127939"/>
            <a:ext cx="7900080" cy="34275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7" name="Google Shape;247;p34"/>
          <p:cNvPicPr preferRelativeResize="0"/>
          <p:nvPr/>
        </p:nvPicPr>
        <p:blipFill rotWithShape="1">
          <a:blip r:embed="rId3">
            <a:alphaModFix/>
          </a:blip>
          <a:srcRect l="4182" t="12024" r="51645"/>
          <a:stretch/>
        </p:blipFill>
        <p:spPr>
          <a:xfrm>
            <a:off x="0" y="1563688"/>
            <a:ext cx="4038600" cy="602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p3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9637"/>
            <a:ext cx="9126538" cy="1065885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p34"/>
          <p:cNvSpPr txBox="1"/>
          <p:nvPr/>
        </p:nvSpPr>
        <p:spPr>
          <a:xfrm>
            <a:off x="3060052" y="426396"/>
            <a:ext cx="5980112" cy="646331"/>
          </a:xfrm>
          <a:prstGeom prst="rect">
            <a:avLst/>
          </a:prstGeom>
          <a:solidFill>
            <a:srgbClr val="87000E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Sviluppo sostenibile,  cooperazione e gestione dei conflitti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p34"/>
          <p:cNvSpPr txBox="1"/>
          <p:nvPr/>
        </p:nvSpPr>
        <p:spPr>
          <a:xfrm>
            <a:off x="779462" y="1339395"/>
            <a:ext cx="7585076" cy="516808"/>
          </a:xfrm>
          <a:prstGeom prst="rect">
            <a:avLst/>
          </a:prstGeom>
          <a:solidFill>
            <a:srgbClr val="E5B8B7"/>
          </a:solidFill>
          <a:ln>
            <a:noFill/>
          </a:ln>
        </p:spPr>
        <p:txBody>
          <a:bodyPr spcFirstLastPara="1" wrap="square" lIns="0" tIns="11425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CARATTERISTICHE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rgbClr val="31859B"/>
                </a:solidFill>
                <a:latin typeface="Arial"/>
                <a:ea typeface="Arial"/>
                <a:cs typeface="Arial"/>
                <a:sym typeface="Arial"/>
              </a:rPr>
              <a:t>CURRICULUM IN ECONOMIA DELLO SVILUPPO</a:t>
            </a:r>
            <a:endParaRPr sz="1800" b="0" i="0" u="none" strike="noStrike" cap="none">
              <a:solidFill>
                <a:srgbClr val="31859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" name="Google Shape;251;p34"/>
          <p:cNvSpPr txBox="1"/>
          <p:nvPr/>
        </p:nvSpPr>
        <p:spPr>
          <a:xfrm>
            <a:off x="779462" y="2045662"/>
            <a:ext cx="8364538" cy="17235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7000E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rgbClr val="87000E"/>
                </a:solidFill>
                <a:latin typeface="Arial"/>
                <a:ea typeface="Arial"/>
                <a:cs typeface="Arial"/>
                <a:sym typeface="Arial"/>
              </a:rPr>
              <a:t>Sbocchi occupazionali</a:t>
            </a:r>
            <a:r>
              <a:rPr lang="en-US" sz="1600" b="1" i="0" u="none" strike="noStrike" cap="none">
                <a:solidFill>
                  <a:srgbClr val="87000E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85738" marR="0" lvl="0" indent="-18573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-"/>
            </a:pPr>
            <a:r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organizzazioni internazionali (livello intermedio)</a:t>
            </a:r>
            <a:endParaRPr/>
          </a:p>
          <a:p>
            <a:pPr marL="185738" marR="0" lvl="0" indent="-18573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-"/>
            </a:pPr>
            <a:r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organismi pubblici e non governativi di cooperazione allo sviluppo</a:t>
            </a:r>
            <a:endParaRPr/>
          </a:p>
          <a:p>
            <a:pPr marL="185738" marR="0" lvl="0" indent="-18573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-"/>
            </a:pPr>
            <a:r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imprese private e del terzo settore che hanno rapporti con paesi in via di sviluppo</a:t>
            </a:r>
            <a:endParaRPr/>
          </a:p>
          <a:p>
            <a:pPr marL="541338" marR="0" lvl="1" indent="-12223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87000E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" name="Google Shape;256;p11"/>
          <p:cNvPicPr preferRelativeResize="0"/>
          <p:nvPr/>
        </p:nvPicPr>
        <p:blipFill rotWithShape="1">
          <a:blip r:embed="rId3">
            <a:alphaModFix/>
          </a:blip>
          <a:srcRect l="4182" t="12024" r="51645"/>
          <a:stretch/>
        </p:blipFill>
        <p:spPr>
          <a:xfrm>
            <a:off x="0" y="1563688"/>
            <a:ext cx="4038600" cy="6022975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p11"/>
          <p:cNvSpPr txBox="1"/>
          <p:nvPr/>
        </p:nvSpPr>
        <p:spPr>
          <a:xfrm>
            <a:off x="154100" y="1552754"/>
            <a:ext cx="8907712" cy="2154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7000E"/>
              </a:buClr>
              <a:buSzPts val="2600"/>
              <a:buFont typeface="Arial"/>
              <a:buNone/>
            </a:pPr>
            <a:r>
              <a:rPr lang="en-US" sz="2600" b="1" i="0" u="none" strike="noStrike" cap="none">
                <a:solidFill>
                  <a:srgbClr val="87000E"/>
                </a:solidFill>
                <a:latin typeface="Arial"/>
                <a:ea typeface="Arial"/>
                <a:cs typeface="Arial"/>
                <a:sym typeface="Arial"/>
              </a:rPr>
              <a:t>Cosa succede dopo?</a:t>
            </a:r>
            <a:endParaRPr sz="2600" b="0" i="0" u="none" strike="noStrike" cap="none">
              <a:solidFill>
                <a:srgbClr val="87000E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76225" marR="0" lvl="0" indent="-2762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7000E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rgbClr val="87000E"/>
                </a:solidFill>
                <a:latin typeface="Arial"/>
                <a:ea typeface="Arial"/>
                <a:cs typeface="Arial"/>
                <a:sym typeface="Arial"/>
              </a:rPr>
              <a:t>la laurea di primo livello è solo il primo passo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76225" marR="0" lvl="0" indent="-2762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7000E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rgbClr val="87000E"/>
                </a:solidFill>
                <a:latin typeface="Arial"/>
                <a:ea typeface="Arial"/>
                <a:cs typeface="Arial"/>
                <a:sym typeface="Arial"/>
              </a:rPr>
              <a:t>filiera UNIFI in economia dello sviluppo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41338" marR="0" lvl="1" indent="-22383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7000E"/>
              </a:buClr>
              <a:buSzPts val="2000"/>
              <a:buFont typeface="Arial"/>
              <a:buChar char="–"/>
            </a:pPr>
            <a:r>
              <a:rPr lang="en-US" sz="2000" b="0" i="0" u="sng" strike="noStrike" cap="none">
                <a:solidFill>
                  <a:srgbClr val="87000E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https://www.development-lm.unifi.it/</a:t>
            </a:r>
            <a:endParaRPr sz="2000" b="0" i="0" u="none" strike="noStrike" cap="none">
              <a:solidFill>
                <a:srgbClr val="87000E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41338" marR="0" lvl="1" indent="-22383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7000E"/>
              </a:buClr>
              <a:buSzPts val="2000"/>
              <a:buFont typeface="Arial"/>
              <a:buChar char="–"/>
            </a:pPr>
            <a:r>
              <a:rPr lang="en-US" sz="2000" b="0" i="0" u="sng" strike="noStrike" cap="none">
                <a:solidFill>
                  <a:srgbClr val="87000E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https://www.phd-delos.unifi.it/</a:t>
            </a:r>
            <a:endParaRPr sz="2000" b="0" i="0" u="none" strike="noStrike" cap="none">
              <a:solidFill>
                <a:srgbClr val="87000E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41338" marR="0" lvl="1" indent="-9683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rgbClr val="87000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" name="Google Shape;258;p11"/>
          <p:cNvSpPr txBox="1"/>
          <p:nvPr/>
        </p:nvSpPr>
        <p:spPr>
          <a:xfrm>
            <a:off x="5322013" y="1176615"/>
            <a:ext cx="3804526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87000E"/>
                </a:solidFill>
                <a:latin typeface="Arial"/>
                <a:ea typeface="Arial"/>
                <a:cs typeface="Arial"/>
                <a:sym typeface="Arial"/>
              </a:rPr>
              <a:t>Curriculum: Economia dello sviluppo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11"/>
          <p:cNvSpPr/>
          <p:nvPr/>
        </p:nvSpPr>
        <p:spPr>
          <a:xfrm>
            <a:off x="7576087" y="5095979"/>
            <a:ext cx="1325366" cy="1726058"/>
          </a:xfrm>
          <a:prstGeom prst="rect">
            <a:avLst/>
          </a:prstGeom>
          <a:solidFill>
            <a:srgbClr val="F2DADA"/>
          </a:solidFill>
          <a:ln w="254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SECI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" name="Google Shape;260;p11"/>
          <p:cNvSpPr/>
          <p:nvPr/>
        </p:nvSpPr>
        <p:spPr>
          <a:xfrm>
            <a:off x="7576087" y="3857770"/>
            <a:ext cx="1325366" cy="1231107"/>
          </a:xfrm>
          <a:prstGeom prst="rect">
            <a:avLst/>
          </a:prstGeom>
          <a:solidFill>
            <a:srgbClr val="D99593"/>
          </a:solidFill>
          <a:ln w="25400" cap="flat" cmpd="sng">
            <a:solidFill>
              <a:srgbClr val="9D02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rgbClr val="9D0200"/>
                </a:solidFill>
                <a:latin typeface="Arial"/>
                <a:ea typeface="Arial"/>
                <a:cs typeface="Arial"/>
                <a:sym typeface="Arial"/>
              </a:rPr>
              <a:t>E&amp;D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" name="Google Shape;261;p11"/>
          <p:cNvSpPr/>
          <p:nvPr/>
        </p:nvSpPr>
        <p:spPr>
          <a:xfrm>
            <a:off x="7576087" y="2124610"/>
            <a:ext cx="1325366" cy="1726058"/>
          </a:xfrm>
          <a:prstGeom prst="rect">
            <a:avLst/>
          </a:prstGeom>
          <a:solidFill>
            <a:srgbClr val="9D0200"/>
          </a:solidFill>
          <a:ln w="25400" cap="flat" cmpd="sng">
            <a:solidFill>
              <a:srgbClr val="7B323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DELoS</a:t>
            </a:r>
            <a:endParaRPr sz="1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2" name="Google Shape;262;p1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768808" y="4098275"/>
            <a:ext cx="3683301" cy="275380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3" name="Google Shape;263;p1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0" y="9637"/>
            <a:ext cx="9126538" cy="1065885"/>
          </a:xfrm>
          <a:prstGeom prst="rect">
            <a:avLst/>
          </a:prstGeom>
          <a:noFill/>
          <a:ln>
            <a:noFill/>
          </a:ln>
        </p:spPr>
      </p:pic>
      <p:sp>
        <p:nvSpPr>
          <p:cNvPr id="264" name="Google Shape;264;p11"/>
          <p:cNvSpPr txBox="1"/>
          <p:nvPr/>
        </p:nvSpPr>
        <p:spPr>
          <a:xfrm>
            <a:off x="3060052" y="426396"/>
            <a:ext cx="5980112" cy="646331"/>
          </a:xfrm>
          <a:prstGeom prst="rect">
            <a:avLst/>
          </a:prstGeom>
          <a:solidFill>
            <a:srgbClr val="87000E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Sviluppo sostenibile,  cooperazione e gestione dei conflitti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5" name="Google Shape;265;p1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45971" y="3454981"/>
            <a:ext cx="3542830" cy="20424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2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0" name="Google Shape;270;p12"/>
          <p:cNvPicPr preferRelativeResize="0"/>
          <p:nvPr/>
        </p:nvPicPr>
        <p:blipFill rotWithShape="1">
          <a:blip r:embed="rId3">
            <a:alphaModFix/>
          </a:blip>
          <a:srcRect l="4182" t="12024" r="51645"/>
          <a:stretch/>
        </p:blipFill>
        <p:spPr>
          <a:xfrm>
            <a:off x="0" y="1563688"/>
            <a:ext cx="4038600" cy="6022975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12"/>
          <p:cNvSpPr txBox="1"/>
          <p:nvPr/>
        </p:nvSpPr>
        <p:spPr>
          <a:xfrm>
            <a:off x="544513" y="1593850"/>
            <a:ext cx="7710600" cy="33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7000E"/>
              </a:buClr>
              <a:buSzPts val="3600"/>
              <a:buFont typeface="Arial"/>
              <a:buNone/>
            </a:pPr>
            <a:r>
              <a:rPr lang="en-US" sz="3600" b="1" i="0" u="none" strike="noStrike" cap="none">
                <a:solidFill>
                  <a:srgbClr val="87000E"/>
                </a:solidFill>
                <a:latin typeface="Arial"/>
                <a:ea typeface="Arial"/>
                <a:cs typeface="Arial"/>
                <a:sym typeface="Arial"/>
              </a:rPr>
              <a:t>Il curriculum in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7000E"/>
              </a:buClr>
              <a:buSzPts val="3600"/>
              <a:buFont typeface="Arial"/>
              <a:buNone/>
            </a:pPr>
            <a:r>
              <a:rPr lang="en-US" sz="3600" b="1" i="0" u="none" strike="noStrike" cap="none">
                <a:solidFill>
                  <a:srgbClr val="87000E"/>
                </a:solidFill>
                <a:latin typeface="Arial"/>
                <a:ea typeface="Arial"/>
                <a:cs typeface="Arial"/>
                <a:sym typeface="Arial"/>
              </a:rPr>
              <a:t>«ECONOMIA CIRCOLARE E COESIONE SOCIALE»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3600" b="1" i="0" u="none" strike="noStrike" cap="none">
              <a:solidFill>
                <a:srgbClr val="87000E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7000E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87000E"/>
                </a:solidFill>
                <a:latin typeface="Arial"/>
                <a:ea typeface="Arial"/>
                <a:cs typeface="Arial"/>
                <a:sym typeface="Arial"/>
              </a:rPr>
              <a:t>Responsabile: Prof.ssa Patrizia Pinelli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7000E"/>
              </a:buClr>
              <a:buSzPts val="2400"/>
              <a:buFont typeface="Arial"/>
              <a:buNone/>
            </a:pPr>
            <a:r>
              <a:rPr lang="en-US" sz="2400" b="1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patrizia.pinelli@unifi.it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7000E"/>
              </a:buClr>
              <a:buSzPts val="24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2" name="Google Shape;272;p1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9637"/>
            <a:ext cx="9126538" cy="1065885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12"/>
          <p:cNvSpPr txBox="1"/>
          <p:nvPr/>
        </p:nvSpPr>
        <p:spPr>
          <a:xfrm>
            <a:off x="3060052" y="426396"/>
            <a:ext cx="5980112" cy="646331"/>
          </a:xfrm>
          <a:prstGeom prst="rect">
            <a:avLst/>
          </a:prstGeom>
          <a:solidFill>
            <a:srgbClr val="87000E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Sviluppo sostenibile,  cooperazione e gestione dei conflitti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" name="Google Shape;278;p35"/>
          <p:cNvPicPr preferRelativeResize="0"/>
          <p:nvPr/>
        </p:nvPicPr>
        <p:blipFill rotWithShape="1">
          <a:blip r:embed="rId3">
            <a:alphaModFix/>
          </a:blip>
          <a:srcRect l="4182" t="12024" r="51645"/>
          <a:stretch/>
        </p:blipFill>
        <p:spPr>
          <a:xfrm>
            <a:off x="0" y="1563688"/>
            <a:ext cx="4038600" cy="602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" name="Google Shape;279;p3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9637"/>
            <a:ext cx="9126538" cy="1065885"/>
          </a:xfrm>
          <a:prstGeom prst="rect">
            <a:avLst/>
          </a:prstGeom>
          <a:noFill/>
          <a:ln>
            <a:noFill/>
          </a:ln>
        </p:spPr>
      </p:pic>
      <p:sp>
        <p:nvSpPr>
          <p:cNvPr id="280" name="Google Shape;280;p35"/>
          <p:cNvSpPr txBox="1"/>
          <p:nvPr/>
        </p:nvSpPr>
        <p:spPr>
          <a:xfrm>
            <a:off x="3060052" y="426396"/>
            <a:ext cx="5980112" cy="646331"/>
          </a:xfrm>
          <a:prstGeom prst="rect">
            <a:avLst/>
          </a:prstGeom>
          <a:solidFill>
            <a:srgbClr val="87000E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Sviluppo sostenibile,  cooperazione e gestione dei conflitti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35"/>
          <p:cNvSpPr txBox="1"/>
          <p:nvPr/>
        </p:nvSpPr>
        <p:spPr>
          <a:xfrm>
            <a:off x="609600" y="1447800"/>
            <a:ext cx="8382000" cy="44012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Perché un curriculum su Economia Circolare?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b="0" i="1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Accelerare la transizione verso l’</a:t>
            </a:r>
            <a:r>
              <a:rPr lang="en-US" sz="2800" b="1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economia circolare </a:t>
            </a:r>
            <a:r>
              <a:rPr lang="en-US" sz="28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è la sfida attuale per le istituzioni, le città, i distretti produttivi, le organizzazioni, le persone.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Per fare ciò, è necessario promuovere politiche ed iniziative di </a:t>
            </a:r>
            <a:r>
              <a:rPr lang="en-US" sz="2800" b="1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innovazione, rigenerazione e coesione.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b="1" i="1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b="1" i="1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"/>
          <p:cNvSpPr txBox="1">
            <a:spLocks noGrp="1"/>
          </p:cNvSpPr>
          <p:nvPr>
            <p:ph type="title"/>
          </p:nvPr>
        </p:nvSpPr>
        <p:spPr>
          <a:xfrm>
            <a:off x="762000" y="1524000"/>
            <a:ext cx="8190483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3200"/>
              <a:t>DI COSA PARLEREMO </a:t>
            </a:r>
            <a:endParaRPr/>
          </a:p>
        </p:txBody>
      </p:sp>
      <p:sp>
        <p:nvSpPr>
          <p:cNvPr id="79" name="Google Shape;79;p2"/>
          <p:cNvSpPr txBox="1">
            <a:spLocks noGrp="1"/>
          </p:cNvSpPr>
          <p:nvPr>
            <p:ph type="body" idx="1"/>
          </p:nvPr>
        </p:nvSpPr>
        <p:spPr>
          <a:xfrm>
            <a:off x="762000" y="2016443"/>
            <a:ext cx="7328407" cy="64017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8575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Noto Sans Symbols"/>
              <a:buChar char="❖"/>
            </a:pPr>
            <a:r>
              <a:rPr lang="en-US" sz="2600" b="1"/>
              <a:t>La storia del SECI </a:t>
            </a:r>
            <a:endParaRPr/>
          </a:p>
          <a:p>
            <a:pPr marL="28575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Noto Sans Symbols"/>
              <a:buChar char="❖"/>
            </a:pPr>
            <a:r>
              <a:rPr lang="en-US" sz="2600" b="1"/>
              <a:t>Gli obiettivi del Corso di Laurea </a:t>
            </a:r>
            <a:endParaRPr/>
          </a:p>
          <a:p>
            <a:pPr marL="28575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Noto Sans Symbols"/>
              <a:buChar char="❖"/>
            </a:pPr>
            <a:r>
              <a:rPr lang="en-US" sz="2600" b="1"/>
              <a:t>I punti di forza del SECI</a:t>
            </a:r>
            <a:endParaRPr/>
          </a:p>
          <a:p>
            <a:pPr marL="28575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Noto Sans Symbols"/>
              <a:buChar char="❖"/>
            </a:pPr>
            <a:r>
              <a:rPr lang="en-US" sz="2600" b="1"/>
              <a:t>A chi si rivolge il SECI?</a:t>
            </a:r>
            <a:endParaRPr/>
          </a:p>
          <a:p>
            <a:pPr marL="28575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Noto Sans Symbols"/>
              <a:buChar char="❖"/>
            </a:pPr>
            <a:r>
              <a:rPr lang="en-US" sz="2600" b="1"/>
              <a:t>Come è strutturato il corso: i 3 Curricula </a:t>
            </a:r>
            <a:endParaRPr/>
          </a:p>
          <a:p>
            <a:pPr marL="28575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Noto Sans Symbols"/>
              <a:buChar char="❖"/>
            </a:pPr>
            <a:r>
              <a:rPr lang="en-US" sz="2600" b="1"/>
              <a:t>Come iscriversi: il TOLC </a:t>
            </a:r>
            <a:endParaRPr/>
          </a:p>
          <a:p>
            <a:pPr marL="28575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Noto Sans Symbols"/>
              <a:buChar char="❖"/>
            </a:pPr>
            <a:r>
              <a:rPr lang="en-US" sz="2600" b="1"/>
              <a:t> ….e dopo il SECI?</a:t>
            </a:r>
            <a:endParaRPr/>
          </a:p>
          <a:p>
            <a:pPr marL="285750" lvl="0" indent="-1206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Noto Sans Symbols"/>
              <a:buNone/>
            </a:pPr>
            <a:endParaRPr sz="2600" b="1"/>
          </a:p>
          <a:p>
            <a:pPr marL="285750" lvl="0" indent="-1206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Noto Sans Symbols"/>
              <a:buNone/>
            </a:pPr>
            <a:endParaRPr sz="2600" b="1"/>
          </a:p>
          <a:p>
            <a:pPr marL="285750" lvl="0" indent="-1206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Noto Sans Symbols"/>
              <a:buNone/>
            </a:pPr>
            <a:endParaRPr sz="2600" b="1"/>
          </a:p>
          <a:p>
            <a:pPr marL="285750" lvl="0" indent="-120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Noto Sans Symbols"/>
              <a:buNone/>
            </a:pPr>
            <a:endParaRPr sz="2600"/>
          </a:p>
        </p:txBody>
      </p:sp>
      <p:sp>
        <p:nvSpPr>
          <p:cNvPr id="80" name="Google Shape;80;p2"/>
          <p:cNvSpPr txBox="1"/>
          <p:nvPr/>
        </p:nvSpPr>
        <p:spPr>
          <a:xfrm>
            <a:off x="6462584" y="5782962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p2"/>
          <p:cNvSpPr txBox="1"/>
          <p:nvPr/>
        </p:nvSpPr>
        <p:spPr>
          <a:xfrm>
            <a:off x="3075432" y="594359"/>
            <a:ext cx="5127000" cy="511800"/>
          </a:xfrm>
          <a:prstGeom prst="rect">
            <a:avLst/>
          </a:prstGeom>
          <a:solidFill>
            <a:srgbClr val="86000D"/>
          </a:solidFill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93345" marR="0" lvl="0" indent="0" algn="l" rtl="0">
              <a:lnSpc>
                <a:spcPct val="10781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SVILUPPO SOSTENIBILE, COOPERAZIONE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3345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 GESTIONE DEI CONFLITTI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" name="Google Shape;286;p36"/>
          <p:cNvPicPr preferRelativeResize="0"/>
          <p:nvPr/>
        </p:nvPicPr>
        <p:blipFill rotWithShape="1">
          <a:blip r:embed="rId3">
            <a:alphaModFix/>
          </a:blip>
          <a:srcRect l="4182" t="12024" r="51645"/>
          <a:stretch/>
        </p:blipFill>
        <p:spPr>
          <a:xfrm>
            <a:off x="0" y="1563688"/>
            <a:ext cx="4038600" cy="6022975"/>
          </a:xfrm>
          <a:prstGeom prst="rect">
            <a:avLst/>
          </a:prstGeom>
          <a:noFill/>
          <a:ln>
            <a:noFill/>
          </a:ln>
        </p:spPr>
      </p:pic>
      <p:sp>
        <p:nvSpPr>
          <p:cNvPr id="287" name="Google Shape;287;p36"/>
          <p:cNvSpPr txBox="1"/>
          <p:nvPr/>
        </p:nvSpPr>
        <p:spPr>
          <a:xfrm>
            <a:off x="118200" y="1515122"/>
            <a:ext cx="8907600" cy="304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7000E"/>
              </a:buClr>
              <a:buSzPts val="2600"/>
              <a:buFont typeface="Arial"/>
              <a:buNone/>
            </a:pPr>
            <a:r>
              <a:rPr lang="en-US" sz="1800" b="1" i="0" u="none" strike="noStrike" cap="none">
                <a:solidFill>
                  <a:srgbClr val="87000E"/>
                </a:solidFill>
                <a:latin typeface="Arial"/>
                <a:ea typeface="Arial"/>
                <a:cs typeface="Arial"/>
                <a:sym typeface="Arial"/>
              </a:rPr>
              <a:t>Le specificità:</a:t>
            </a:r>
            <a:endParaRPr sz="1800" b="0" i="0" u="none" strike="noStrike" cap="none">
              <a:solidFill>
                <a:srgbClr val="87000E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76225" marR="0" lvl="0" indent="-263525" algn="just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87000E"/>
              </a:buClr>
              <a:buSzPts val="2200"/>
              <a:buFont typeface="Arial"/>
              <a:buChar char="•"/>
            </a:pPr>
            <a:r>
              <a:rPr lang="en-US" sz="1600" b="0" i="0" u="none" strike="noStrike" cap="none">
                <a:solidFill>
                  <a:srgbClr val="87000E"/>
                </a:solidFill>
                <a:latin typeface="Arial"/>
                <a:ea typeface="Arial"/>
                <a:cs typeface="Arial"/>
                <a:sym typeface="Arial"/>
              </a:rPr>
              <a:t>Analisi economica e socio-istituzionale dei </a:t>
            </a:r>
            <a:r>
              <a:rPr lang="en-US" sz="1600" b="1" i="0" u="none" strike="noStrike" cap="none">
                <a:solidFill>
                  <a:srgbClr val="87000E"/>
                </a:solidFill>
                <a:latin typeface="Arial"/>
                <a:ea typeface="Arial"/>
                <a:cs typeface="Arial"/>
                <a:sym typeface="Arial"/>
              </a:rPr>
              <a:t>processi di transizione verso modelli produttivi circolari e sostenibili</a:t>
            </a:r>
            <a:endParaRPr sz="1200"/>
          </a:p>
          <a:p>
            <a:pPr marL="276225" marR="0" lvl="0" indent="-263525" algn="just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87000E"/>
              </a:buClr>
              <a:buSzPts val="2200"/>
              <a:buFont typeface="Arial"/>
              <a:buChar char="•"/>
            </a:pPr>
            <a:r>
              <a:rPr lang="en-US" sz="1600">
                <a:solidFill>
                  <a:srgbClr val="87000E"/>
                </a:solidFill>
              </a:rPr>
              <a:t>N</a:t>
            </a:r>
            <a:r>
              <a:rPr lang="en-US" sz="1600" b="0" i="0" u="none" strike="noStrike" cap="none">
                <a:solidFill>
                  <a:srgbClr val="87000E"/>
                </a:solidFill>
                <a:latin typeface="Arial"/>
                <a:ea typeface="Arial"/>
                <a:cs typeface="Arial"/>
                <a:sym typeface="Arial"/>
              </a:rPr>
              <a:t>on solo economia, ma anche aspetti ambientali, sociali e istituzionali</a:t>
            </a:r>
            <a:endParaRPr sz="1200"/>
          </a:p>
          <a:p>
            <a:pPr marL="276225" marR="0" lvl="0" indent="-263525" algn="just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87000E"/>
              </a:buClr>
              <a:buSzPts val="2200"/>
              <a:buFont typeface="Arial"/>
              <a:buChar char="•"/>
            </a:pPr>
            <a:r>
              <a:rPr lang="en-US" sz="1600" b="0" i="0" u="none" strike="noStrike" cap="none">
                <a:solidFill>
                  <a:srgbClr val="87000E"/>
                </a:solidFill>
                <a:latin typeface="Arial"/>
                <a:ea typeface="Arial"/>
                <a:cs typeface="Arial"/>
                <a:sym typeface="Arial"/>
              </a:rPr>
              <a:t>Costruzione di una base per l’</a:t>
            </a:r>
            <a:r>
              <a:rPr lang="en-US" sz="1600" b="1" i="0" u="none" strike="noStrike" cap="none">
                <a:solidFill>
                  <a:srgbClr val="87000E"/>
                </a:solidFill>
                <a:latin typeface="Arial"/>
                <a:ea typeface="Arial"/>
                <a:cs typeface="Arial"/>
                <a:sym typeface="Arial"/>
              </a:rPr>
              <a:t>analisi quantitativa e qualitativa </a:t>
            </a:r>
            <a:r>
              <a:rPr lang="en-US" sz="1600" b="0" i="0" u="none" strike="noStrike" cap="none">
                <a:solidFill>
                  <a:srgbClr val="87000E"/>
                </a:solidFill>
                <a:latin typeface="Arial"/>
                <a:ea typeface="Arial"/>
                <a:cs typeface="Arial"/>
                <a:sym typeface="Arial"/>
              </a:rPr>
              <a:t>degli impatti dei </a:t>
            </a:r>
            <a:r>
              <a:rPr lang="en-US" sz="1600" b="1" i="0" u="none" strike="noStrike" cap="none">
                <a:solidFill>
                  <a:srgbClr val="87000E"/>
                </a:solidFill>
                <a:latin typeface="Arial"/>
                <a:ea typeface="Arial"/>
                <a:cs typeface="Arial"/>
                <a:sym typeface="Arial"/>
              </a:rPr>
              <a:t>modelli circolari</a:t>
            </a:r>
            <a:endParaRPr sz="1200"/>
          </a:p>
          <a:p>
            <a:pPr marL="276225" marR="0" lvl="0" indent="-263525" algn="just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87000E"/>
              </a:buClr>
              <a:buSzPts val="2200"/>
              <a:buFont typeface="Arial"/>
              <a:buChar char="•"/>
            </a:pPr>
            <a:r>
              <a:rPr lang="en-US" sz="1600" b="0" i="0" u="none" strike="noStrike" cap="none">
                <a:solidFill>
                  <a:srgbClr val="87000E"/>
                </a:solidFill>
                <a:latin typeface="Arial"/>
                <a:ea typeface="Arial"/>
                <a:cs typeface="Arial"/>
                <a:sym typeface="Arial"/>
              </a:rPr>
              <a:t>Supporto ai </a:t>
            </a:r>
            <a:r>
              <a:rPr lang="en-US" sz="1600" b="1" i="0" u="none" strike="noStrike" cap="none">
                <a:solidFill>
                  <a:srgbClr val="87000E"/>
                </a:solidFill>
                <a:latin typeface="Arial"/>
                <a:ea typeface="Arial"/>
                <a:cs typeface="Arial"/>
                <a:sym typeface="Arial"/>
              </a:rPr>
              <a:t>decisori pubblici e privati </a:t>
            </a:r>
            <a:r>
              <a:rPr lang="en-US" sz="1600" b="0" i="0" u="none" strike="noStrike" cap="none">
                <a:solidFill>
                  <a:srgbClr val="87000E"/>
                </a:solidFill>
                <a:latin typeface="Arial"/>
                <a:ea typeface="Arial"/>
                <a:cs typeface="Arial"/>
                <a:sym typeface="Arial"/>
              </a:rPr>
              <a:t>nell’implementazione di strategie circolari</a:t>
            </a:r>
            <a:endParaRPr sz="1600" b="0" i="0" u="none" strike="noStrike" cap="none">
              <a:solidFill>
                <a:srgbClr val="87000E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b="0" i="0" u="none" strike="noStrike" cap="none">
              <a:solidFill>
                <a:srgbClr val="87000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" name="Google Shape;288;p36"/>
          <p:cNvSpPr txBox="1"/>
          <p:nvPr/>
        </p:nvSpPr>
        <p:spPr>
          <a:xfrm>
            <a:off x="4030464" y="1176615"/>
            <a:ext cx="5389040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87000E"/>
                </a:solidFill>
                <a:latin typeface="Arial"/>
                <a:ea typeface="Arial"/>
                <a:cs typeface="Arial"/>
                <a:sym typeface="Arial"/>
              </a:rPr>
              <a:t>Curriculum: Economia circolare e coesione sociale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9" name="Google Shape;289;p3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9637"/>
            <a:ext cx="9126538" cy="1065885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Google Shape;290;p36"/>
          <p:cNvSpPr txBox="1"/>
          <p:nvPr/>
        </p:nvSpPr>
        <p:spPr>
          <a:xfrm>
            <a:off x="3060052" y="426396"/>
            <a:ext cx="5980112" cy="646331"/>
          </a:xfrm>
          <a:prstGeom prst="rect">
            <a:avLst/>
          </a:prstGeom>
          <a:solidFill>
            <a:srgbClr val="87000E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Sviluppo sostenibile,  cooperazione e gestione dei conflitti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" name="Google Shape;296;g3bedaafc18f_0_9"/>
          <p:cNvPicPr preferRelativeResize="0"/>
          <p:nvPr/>
        </p:nvPicPr>
        <p:blipFill rotWithShape="1">
          <a:blip r:embed="rId3">
            <a:alphaModFix/>
          </a:blip>
          <a:srcRect l="4183" t="12026" r="51643"/>
          <a:stretch/>
        </p:blipFill>
        <p:spPr>
          <a:xfrm>
            <a:off x="0" y="1563688"/>
            <a:ext cx="4038601" cy="6022975"/>
          </a:xfrm>
          <a:prstGeom prst="rect">
            <a:avLst/>
          </a:prstGeom>
          <a:noFill/>
          <a:ln>
            <a:noFill/>
          </a:ln>
        </p:spPr>
      </p:pic>
      <p:sp>
        <p:nvSpPr>
          <p:cNvPr id="297" name="Google Shape;297;g3bedaafc18f_0_9"/>
          <p:cNvSpPr txBox="1"/>
          <p:nvPr/>
        </p:nvSpPr>
        <p:spPr>
          <a:xfrm>
            <a:off x="524050" y="1563700"/>
            <a:ext cx="7111200" cy="43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rgbClr val="87000E"/>
              </a:buClr>
              <a:buSzPts val="2600"/>
              <a:buFont typeface="Arial"/>
              <a:buNone/>
            </a:pPr>
            <a:r>
              <a:rPr lang="en-US" sz="2000" b="1">
                <a:solidFill>
                  <a:srgbClr val="87000E"/>
                </a:solidFill>
              </a:rPr>
              <a:t>Alcune domande:</a:t>
            </a:r>
            <a:endParaRPr sz="2000">
              <a:solidFill>
                <a:srgbClr val="87000E"/>
              </a:solidFill>
            </a:endParaRPr>
          </a:p>
          <a:p>
            <a:pPr marL="276225" lvl="0" indent="-276225" algn="just" rtl="0">
              <a:spcBef>
                <a:spcPts val="0"/>
              </a:spcBef>
              <a:spcAft>
                <a:spcPts val="0"/>
              </a:spcAft>
              <a:buClr>
                <a:srgbClr val="87000E"/>
              </a:buClr>
              <a:buSzPts val="2400"/>
              <a:buChar char="•"/>
            </a:pPr>
            <a:r>
              <a:rPr lang="en-US" sz="1600">
                <a:solidFill>
                  <a:srgbClr val="87000E"/>
                </a:solidFill>
              </a:rPr>
              <a:t>perché è così complesso ridurre l’uso delle risorse naturali e come possiamo accelerare la transizione verso la circolarità?</a:t>
            </a:r>
            <a:endParaRPr>
              <a:solidFill>
                <a:schemeClr val="dk1"/>
              </a:solidFill>
            </a:endParaRPr>
          </a:p>
          <a:p>
            <a:pPr marL="276225" lvl="0" indent="-276225" algn="just" rtl="0">
              <a:spcBef>
                <a:spcPts val="600"/>
              </a:spcBef>
              <a:spcAft>
                <a:spcPts val="0"/>
              </a:spcAft>
              <a:buClr>
                <a:srgbClr val="87000E"/>
              </a:buClr>
              <a:buSzPts val="2400"/>
              <a:buChar char="•"/>
            </a:pPr>
            <a:r>
              <a:rPr lang="en-US" sz="1600">
                <a:solidFill>
                  <a:srgbClr val="87000E"/>
                </a:solidFill>
              </a:rPr>
              <a:t>come ripensare le filiere produttive per ridurre rifiuti ed emissioni?</a:t>
            </a:r>
            <a:endParaRPr>
              <a:solidFill>
                <a:schemeClr val="dk1"/>
              </a:solidFill>
            </a:endParaRPr>
          </a:p>
          <a:p>
            <a:pPr marL="276225" lvl="0" indent="-276225" algn="just" rtl="0">
              <a:spcBef>
                <a:spcPts val="600"/>
              </a:spcBef>
              <a:spcAft>
                <a:spcPts val="0"/>
              </a:spcAft>
              <a:buClr>
                <a:srgbClr val="87000E"/>
              </a:buClr>
              <a:buSzPts val="2400"/>
              <a:buChar char="•"/>
            </a:pPr>
            <a:r>
              <a:rPr lang="en-US" sz="1600">
                <a:solidFill>
                  <a:srgbClr val="87000E"/>
                </a:solidFill>
              </a:rPr>
              <a:t>quali strumenti economici e normativi favoriscono la simbiosi industriale e l’eco-innovazione?</a:t>
            </a:r>
            <a:endParaRPr>
              <a:solidFill>
                <a:schemeClr val="dk1"/>
              </a:solidFill>
            </a:endParaRPr>
          </a:p>
          <a:p>
            <a:pPr marL="276225" lvl="0" indent="-276225" algn="just" rtl="0">
              <a:spcBef>
                <a:spcPts val="600"/>
              </a:spcBef>
              <a:spcAft>
                <a:spcPts val="0"/>
              </a:spcAft>
              <a:buClr>
                <a:srgbClr val="87000E"/>
              </a:buClr>
              <a:buSzPts val="2400"/>
              <a:buChar char="•"/>
            </a:pPr>
            <a:r>
              <a:rPr lang="en-US" sz="1600">
                <a:solidFill>
                  <a:srgbClr val="87000E"/>
                </a:solidFill>
              </a:rPr>
              <a:t>come possiamo aumentare la resilienza dei territori attraverso pratiche di economia circolare?</a:t>
            </a:r>
            <a:endParaRPr>
              <a:solidFill>
                <a:schemeClr val="dk1"/>
              </a:solidFill>
            </a:endParaRPr>
          </a:p>
          <a:p>
            <a:pPr marL="276225" lvl="0" indent="-276225" algn="just" rtl="0">
              <a:spcBef>
                <a:spcPts val="600"/>
              </a:spcBef>
              <a:spcAft>
                <a:spcPts val="0"/>
              </a:spcAft>
              <a:buClr>
                <a:srgbClr val="87000E"/>
              </a:buClr>
              <a:buSzPts val="2400"/>
              <a:buChar char="•"/>
            </a:pPr>
            <a:r>
              <a:rPr lang="en-US" sz="1600">
                <a:solidFill>
                  <a:srgbClr val="87000E"/>
                </a:solidFill>
              </a:rPr>
              <a:t>in che modo l’economia circolare può contribuire a ridurre le disuguaglianze sociali e di genere?</a:t>
            </a:r>
            <a:endParaRPr>
              <a:solidFill>
                <a:schemeClr val="dk1"/>
              </a:solidFill>
            </a:endParaRPr>
          </a:p>
          <a:p>
            <a:pPr marL="276225" lvl="0" indent="-276225" algn="just" rtl="0">
              <a:spcBef>
                <a:spcPts val="600"/>
              </a:spcBef>
              <a:spcAft>
                <a:spcPts val="600"/>
              </a:spcAft>
              <a:buClr>
                <a:srgbClr val="87000E"/>
              </a:buClr>
              <a:buSzPts val="2400"/>
              <a:buChar char="•"/>
            </a:pPr>
            <a:r>
              <a:rPr lang="en-US" sz="1600">
                <a:solidFill>
                  <a:srgbClr val="87000E"/>
                </a:solidFill>
              </a:rPr>
              <a:t>quali competenze servono per guidare le imprese e le comunità verso la sostenibilità a lungo termine?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" name="Google Shape;302;p37"/>
          <p:cNvPicPr preferRelativeResize="0"/>
          <p:nvPr/>
        </p:nvPicPr>
        <p:blipFill rotWithShape="1">
          <a:blip r:embed="rId3">
            <a:alphaModFix/>
          </a:blip>
          <a:srcRect l="4182" t="12024" r="51645"/>
          <a:stretch/>
        </p:blipFill>
        <p:spPr>
          <a:xfrm>
            <a:off x="0" y="1563688"/>
            <a:ext cx="4038600" cy="602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3" name="Google Shape;303;p3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9637"/>
            <a:ext cx="9126538" cy="1065885"/>
          </a:xfrm>
          <a:prstGeom prst="rect">
            <a:avLst/>
          </a:prstGeom>
          <a:noFill/>
          <a:ln>
            <a:noFill/>
          </a:ln>
        </p:spPr>
      </p:pic>
      <p:sp>
        <p:nvSpPr>
          <p:cNvPr id="304" name="Google Shape;304;p37"/>
          <p:cNvSpPr txBox="1"/>
          <p:nvPr/>
        </p:nvSpPr>
        <p:spPr>
          <a:xfrm>
            <a:off x="3060052" y="426396"/>
            <a:ext cx="5980112" cy="646331"/>
          </a:xfrm>
          <a:prstGeom prst="rect">
            <a:avLst/>
          </a:prstGeom>
          <a:solidFill>
            <a:srgbClr val="87000E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Sviluppo sostenibile,  cooperazione e gestione dei conflitti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37"/>
          <p:cNvSpPr txBox="1"/>
          <p:nvPr/>
        </p:nvSpPr>
        <p:spPr>
          <a:xfrm>
            <a:off x="779462" y="1339395"/>
            <a:ext cx="7585076" cy="516808"/>
          </a:xfrm>
          <a:prstGeom prst="rect">
            <a:avLst/>
          </a:prstGeom>
          <a:solidFill>
            <a:srgbClr val="E5B8B7"/>
          </a:solidFill>
          <a:ln>
            <a:noFill/>
          </a:ln>
        </p:spPr>
        <p:txBody>
          <a:bodyPr spcFirstLastPara="1" wrap="square" lIns="0" tIns="11425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CORSI CARATTERIZZANTI DEL TERZO ANNO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rgbClr val="407C46"/>
                </a:solidFill>
                <a:latin typeface="Arial"/>
                <a:ea typeface="Arial"/>
                <a:cs typeface="Arial"/>
                <a:sym typeface="Arial"/>
              </a:rPr>
              <a:t>CURRICULUM IN ECONOMIA CIRCOLARE E COESIONE SOCIALE </a:t>
            </a:r>
            <a:endParaRPr sz="1800" b="0" i="0" u="none" strike="noStrike" cap="none">
              <a:solidFill>
                <a:srgbClr val="407C4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6" name="Google Shape;306;p3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89892" y="1885792"/>
            <a:ext cx="7913577" cy="40029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1" name="Google Shape;311;p38"/>
          <p:cNvPicPr preferRelativeResize="0"/>
          <p:nvPr/>
        </p:nvPicPr>
        <p:blipFill rotWithShape="1">
          <a:blip r:embed="rId3">
            <a:alphaModFix/>
          </a:blip>
          <a:srcRect l="4182" t="12024" r="51645"/>
          <a:stretch/>
        </p:blipFill>
        <p:spPr>
          <a:xfrm>
            <a:off x="0" y="1563688"/>
            <a:ext cx="4038600" cy="602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2" name="Google Shape;312;p3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9637"/>
            <a:ext cx="9126538" cy="1065885"/>
          </a:xfrm>
          <a:prstGeom prst="rect">
            <a:avLst/>
          </a:prstGeom>
          <a:noFill/>
          <a:ln>
            <a:noFill/>
          </a:ln>
        </p:spPr>
      </p:pic>
      <p:sp>
        <p:nvSpPr>
          <p:cNvPr id="313" name="Google Shape;313;p38"/>
          <p:cNvSpPr txBox="1"/>
          <p:nvPr/>
        </p:nvSpPr>
        <p:spPr>
          <a:xfrm>
            <a:off x="3060052" y="426396"/>
            <a:ext cx="5980112" cy="646331"/>
          </a:xfrm>
          <a:prstGeom prst="rect">
            <a:avLst/>
          </a:prstGeom>
          <a:solidFill>
            <a:srgbClr val="87000E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Sviluppo sostenibile,  cooperazione e gestione dei conflitti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4" name="Google Shape;314;p38"/>
          <p:cNvSpPr txBox="1"/>
          <p:nvPr/>
        </p:nvSpPr>
        <p:spPr>
          <a:xfrm>
            <a:off x="779462" y="1339395"/>
            <a:ext cx="7585076" cy="516808"/>
          </a:xfrm>
          <a:prstGeom prst="rect">
            <a:avLst/>
          </a:prstGeom>
          <a:solidFill>
            <a:srgbClr val="E5B8B7"/>
          </a:solidFill>
          <a:ln>
            <a:noFill/>
          </a:ln>
        </p:spPr>
        <p:txBody>
          <a:bodyPr spcFirstLastPara="1" wrap="square" lIns="0" tIns="11425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CARATTERISTICHE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rgbClr val="407C46"/>
                </a:solidFill>
                <a:latin typeface="Arial"/>
                <a:ea typeface="Arial"/>
                <a:cs typeface="Arial"/>
                <a:sym typeface="Arial"/>
              </a:rPr>
              <a:t>CURRICULUM IN ECONOMIA CIRCOLARE E COESIONE SOCIALE </a:t>
            </a:r>
            <a:endParaRPr sz="1800" b="0" i="0" u="none" strike="noStrike" cap="none">
              <a:solidFill>
                <a:srgbClr val="407C4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" name="Google Shape;315;p38"/>
          <p:cNvSpPr txBox="1"/>
          <p:nvPr/>
        </p:nvSpPr>
        <p:spPr>
          <a:xfrm>
            <a:off x="236288" y="2179474"/>
            <a:ext cx="8907712" cy="4555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7000E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rgbClr val="87000E"/>
                </a:solidFill>
                <a:latin typeface="Arial"/>
                <a:ea typeface="Arial"/>
                <a:cs typeface="Arial"/>
                <a:sym typeface="Arial"/>
              </a:rPr>
              <a:t>Formazione rivolta allo sviluppo e pianificazione territoriale in una logica di</a:t>
            </a:r>
            <a:r>
              <a:rPr lang="en-US" sz="1600" b="1" i="0" u="none" strike="noStrike" cap="none">
                <a:solidFill>
                  <a:srgbClr val="87000E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7000E"/>
              </a:buClr>
              <a:buSzPts val="18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lang="en-US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salvaguardia ambientale e uso efficiente delle risorse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lang="en-US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rafforzamento delle relazioni sociali e delle reti collaborative a livello locale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lang="en-US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valorizzazione del capitale umano e della cooperazione per l’innovazione sostenibile (in ambito nazionale e internazionale)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87000E"/>
                </a:solidFill>
                <a:latin typeface="Arial"/>
                <a:ea typeface="Arial"/>
                <a:cs typeface="Arial"/>
                <a:sym typeface="Arial"/>
              </a:rPr>
              <a:t>Sbocchi occupazionali: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lang="en-US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organizzazioni internazionali attive su sostenibilità ed economia circolare (livello intermedio)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lang="en-US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enti governativi e non governativi impegnati in politiche di transizione ecologica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lang="en-US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imprese private orientate alla sostenibilità, alla simbiosi industriale e alla transizione verso l’economia circolare</a:t>
            </a:r>
            <a:endParaRPr/>
          </a:p>
          <a:p>
            <a:pPr marL="541338" marR="0" lvl="1" indent="-12223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87000E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0" name="Google Shape;320;p39"/>
          <p:cNvPicPr preferRelativeResize="0"/>
          <p:nvPr/>
        </p:nvPicPr>
        <p:blipFill rotWithShape="1">
          <a:blip r:embed="rId3">
            <a:alphaModFix/>
          </a:blip>
          <a:srcRect l="4182" t="12024" r="51645"/>
          <a:stretch/>
        </p:blipFill>
        <p:spPr>
          <a:xfrm>
            <a:off x="0" y="1563688"/>
            <a:ext cx="4038600" cy="6022975"/>
          </a:xfrm>
          <a:prstGeom prst="rect">
            <a:avLst/>
          </a:prstGeom>
          <a:noFill/>
          <a:ln>
            <a:noFill/>
          </a:ln>
        </p:spPr>
      </p:pic>
      <p:sp>
        <p:nvSpPr>
          <p:cNvPr id="321" name="Google Shape;321;p39"/>
          <p:cNvSpPr txBox="1"/>
          <p:nvPr/>
        </p:nvSpPr>
        <p:spPr>
          <a:xfrm>
            <a:off x="544513" y="1593850"/>
            <a:ext cx="7710600" cy="34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7000E"/>
              </a:buClr>
              <a:buSzPts val="3600"/>
              <a:buFont typeface="Arial"/>
              <a:buNone/>
            </a:pPr>
            <a:r>
              <a:rPr lang="en-US" sz="3600" b="1" i="0" u="none" strike="noStrike" cap="none">
                <a:solidFill>
                  <a:srgbClr val="87000E"/>
                </a:solidFill>
                <a:latin typeface="Arial"/>
                <a:ea typeface="Arial"/>
                <a:cs typeface="Arial"/>
                <a:sym typeface="Arial"/>
              </a:rPr>
              <a:t>Il curriculum in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7000E"/>
              </a:buClr>
              <a:buSzPts val="3600"/>
              <a:buFont typeface="Arial"/>
              <a:buNone/>
            </a:pPr>
            <a:r>
              <a:rPr lang="en-US" sz="3600" b="1" i="0" u="none" strike="noStrike" cap="none">
                <a:solidFill>
                  <a:srgbClr val="87000E"/>
                </a:solidFill>
                <a:latin typeface="Arial"/>
                <a:ea typeface="Arial"/>
                <a:cs typeface="Arial"/>
                <a:sym typeface="Arial"/>
              </a:rPr>
              <a:t>«INCLUSIONE SOCIALE, CONFLITTI E PACE»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3600" b="1" i="0" u="none" strike="noStrike" cap="none">
              <a:solidFill>
                <a:srgbClr val="87000E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7000E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87000E"/>
                </a:solidFill>
                <a:latin typeface="Arial"/>
                <a:ea typeface="Arial"/>
                <a:cs typeface="Arial"/>
                <a:sym typeface="Arial"/>
              </a:rPr>
              <a:t>Responsabile: Prof.ssa Deborah Russo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7000E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87000E"/>
                </a:solidFill>
                <a:latin typeface="Arial"/>
                <a:ea typeface="Arial"/>
                <a:cs typeface="Arial"/>
                <a:sym typeface="Arial"/>
              </a:rPr>
              <a:t>deborah</a:t>
            </a:r>
            <a:r>
              <a:rPr lang="en-US" sz="2400" b="1" i="0" u="none" strike="noStrike" cap="none">
                <a:solidFill>
                  <a:srgbClr val="87000E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.russo@unifi.it</a:t>
            </a:r>
            <a:r>
              <a:rPr lang="en-US" sz="2400" b="1" i="0" u="none" strike="noStrike" cap="none">
                <a:solidFill>
                  <a:srgbClr val="87000E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endParaRPr sz="2400" b="1" i="0" u="none" strike="noStrike" cap="none">
              <a:solidFill>
                <a:srgbClr val="87000E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7000E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rgbClr val="87000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2" name="Google Shape;322;p3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9637"/>
            <a:ext cx="9126538" cy="1065885"/>
          </a:xfrm>
          <a:prstGeom prst="rect">
            <a:avLst/>
          </a:prstGeom>
          <a:noFill/>
          <a:ln>
            <a:noFill/>
          </a:ln>
        </p:spPr>
      </p:pic>
      <p:sp>
        <p:nvSpPr>
          <p:cNvPr id="323" name="Google Shape;323;p39"/>
          <p:cNvSpPr txBox="1"/>
          <p:nvPr/>
        </p:nvSpPr>
        <p:spPr>
          <a:xfrm>
            <a:off x="3060052" y="426396"/>
            <a:ext cx="5980112" cy="646331"/>
          </a:xfrm>
          <a:prstGeom prst="rect">
            <a:avLst/>
          </a:prstGeom>
          <a:solidFill>
            <a:srgbClr val="87000E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Sviluppo sostenibile,  cooperazione e gestione dei conflitti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8" name="Google Shape;328;p40"/>
          <p:cNvPicPr preferRelativeResize="0"/>
          <p:nvPr/>
        </p:nvPicPr>
        <p:blipFill rotWithShape="1">
          <a:blip r:embed="rId3">
            <a:alphaModFix/>
          </a:blip>
          <a:srcRect l="4182" t="12024" r="51645"/>
          <a:stretch/>
        </p:blipFill>
        <p:spPr>
          <a:xfrm>
            <a:off x="0" y="1563688"/>
            <a:ext cx="4038600" cy="602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9" name="Google Shape;329;p4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9637"/>
            <a:ext cx="9126538" cy="1065885"/>
          </a:xfrm>
          <a:prstGeom prst="rect">
            <a:avLst/>
          </a:prstGeom>
          <a:noFill/>
          <a:ln>
            <a:noFill/>
          </a:ln>
        </p:spPr>
      </p:pic>
      <p:sp>
        <p:nvSpPr>
          <p:cNvPr id="330" name="Google Shape;330;p40"/>
          <p:cNvSpPr txBox="1"/>
          <p:nvPr/>
        </p:nvSpPr>
        <p:spPr>
          <a:xfrm>
            <a:off x="3060052" y="426396"/>
            <a:ext cx="5980112" cy="646331"/>
          </a:xfrm>
          <a:prstGeom prst="rect">
            <a:avLst/>
          </a:prstGeom>
          <a:solidFill>
            <a:srgbClr val="87000E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Sviluppo sostenibile,  cooperazione e gestione dei conflitti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1" name="Google Shape;331;p40"/>
          <p:cNvSpPr txBox="1"/>
          <p:nvPr/>
        </p:nvSpPr>
        <p:spPr>
          <a:xfrm>
            <a:off x="685800" y="1828800"/>
            <a:ext cx="7239000" cy="230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Il curriculum forma figure professionali, in grado di leggere la </a:t>
            </a:r>
            <a:r>
              <a:rPr lang="en-US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complessità delle trasformazioni sociali </a:t>
            </a:r>
            <a:r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grazie a conoscenze interdisciplinari negli ambiti  politologico, antropologico, demografico, sociologico e giuridico e di operare nel campo della mediazione dei conflitti e della progettazione e realizzazione di progetti per l’inclusione sociale, la prevenzione dei conflitti e la tutela dei diritti umani.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6" name="Google Shape;336;p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9637"/>
            <a:ext cx="9126538" cy="1065885"/>
          </a:xfrm>
          <a:prstGeom prst="rect">
            <a:avLst/>
          </a:prstGeom>
          <a:noFill/>
          <a:ln>
            <a:noFill/>
          </a:ln>
        </p:spPr>
      </p:pic>
      <p:sp>
        <p:nvSpPr>
          <p:cNvPr id="337" name="Google Shape;337;p41"/>
          <p:cNvSpPr txBox="1"/>
          <p:nvPr/>
        </p:nvSpPr>
        <p:spPr>
          <a:xfrm>
            <a:off x="3060052" y="426396"/>
            <a:ext cx="5980200" cy="646500"/>
          </a:xfrm>
          <a:prstGeom prst="rect">
            <a:avLst/>
          </a:prstGeom>
          <a:solidFill>
            <a:srgbClr val="87000E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Sviluppo sostenibile,  cooperazione e gestione dei conflitti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8" name="Google Shape;338;p41"/>
          <p:cNvSpPr txBox="1"/>
          <p:nvPr/>
        </p:nvSpPr>
        <p:spPr>
          <a:xfrm>
            <a:off x="1304112" y="1309935"/>
            <a:ext cx="6535800" cy="546300"/>
          </a:xfrm>
          <a:prstGeom prst="rect">
            <a:avLst/>
          </a:prstGeom>
          <a:solidFill>
            <a:srgbClr val="E5B8B7"/>
          </a:solidFill>
          <a:ln>
            <a:noFill/>
          </a:ln>
        </p:spPr>
        <p:txBody>
          <a:bodyPr spcFirstLastPara="1" wrap="square" lIns="0" tIns="11425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CORSI CARATTERIZZANTI DEL TERZO ANNO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CURRICULUM INCLUSIONE SOCIALE, CONFLITTI E PACE</a:t>
            </a:r>
            <a:endParaRPr sz="1800" b="0" i="0" u="none" strike="noStrike" cap="none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9" name="Google Shape;339;p4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85862" y="2090638"/>
            <a:ext cx="7565659" cy="38025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4" name="Google Shape;344;p42"/>
          <p:cNvPicPr preferRelativeResize="0"/>
          <p:nvPr/>
        </p:nvPicPr>
        <p:blipFill rotWithShape="1">
          <a:blip r:embed="rId3">
            <a:alphaModFix/>
          </a:blip>
          <a:srcRect l="4183" t="12026" r="51643"/>
          <a:stretch/>
        </p:blipFill>
        <p:spPr>
          <a:xfrm>
            <a:off x="0" y="1563688"/>
            <a:ext cx="4038601" cy="602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5" name="Google Shape;345;p4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9637"/>
            <a:ext cx="9126538" cy="1065885"/>
          </a:xfrm>
          <a:prstGeom prst="rect">
            <a:avLst/>
          </a:prstGeom>
          <a:noFill/>
          <a:ln>
            <a:noFill/>
          </a:ln>
        </p:spPr>
      </p:pic>
      <p:sp>
        <p:nvSpPr>
          <p:cNvPr id="346" name="Google Shape;346;p42"/>
          <p:cNvSpPr txBox="1"/>
          <p:nvPr/>
        </p:nvSpPr>
        <p:spPr>
          <a:xfrm>
            <a:off x="3060052" y="426396"/>
            <a:ext cx="5980200" cy="646500"/>
          </a:xfrm>
          <a:prstGeom prst="rect">
            <a:avLst/>
          </a:prstGeom>
          <a:solidFill>
            <a:srgbClr val="87000E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Sviluppo sostenibile,  cooperazione e gestione dei conflitti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42"/>
          <p:cNvSpPr txBox="1"/>
          <p:nvPr/>
        </p:nvSpPr>
        <p:spPr>
          <a:xfrm>
            <a:off x="779462" y="1339395"/>
            <a:ext cx="7585076" cy="503979"/>
          </a:xfrm>
          <a:prstGeom prst="rect">
            <a:avLst/>
          </a:prstGeom>
          <a:solidFill>
            <a:srgbClr val="E5B8B7"/>
          </a:solidFill>
          <a:ln>
            <a:noFill/>
          </a:ln>
        </p:spPr>
        <p:txBody>
          <a:bodyPr spcFirstLastPara="1" wrap="square" lIns="0" tIns="11425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CARATTERISTICHE</a:t>
            </a:r>
            <a:endParaRPr/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CURRICULUM INCLUSIONE SOCIALE, CONFLITTI E PACE</a:t>
            </a:r>
            <a:endParaRPr sz="1800" b="0" i="0" u="none" strike="noStrike" cap="none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" name="Google Shape;348;p42"/>
          <p:cNvSpPr txBox="1"/>
          <p:nvPr/>
        </p:nvSpPr>
        <p:spPr>
          <a:xfrm>
            <a:off x="236288" y="1957526"/>
            <a:ext cx="8907600" cy="33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7000E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rgbClr val="87000E"/>
                </a:solidFill>
                <a:latin typeface="Arial"/>
                <a:ea typeface="Arial"/>
                <a:cs typeface="Arial"/>
                <a:sym typeface="Arial"/>
              </a:rPr>
              <a:t>Formazione rivolta ad acquisire conoscenze: lo sviluppo e pianificazione territoriale in una logica di</a:t>
            </a:r>
            <a:endParaRPr sz="1600" b="1" i="0" u="none" strike="noStrike" cap="none">
              <a:solidFill>
                <a:srgbClr val="87000E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scienze sociali, antropologiche, e pedagogiche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…che offrono gli strumenti per comprendere le dinamiche sociali del presente e del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prossimo futuro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b="1" i="0" u="none" strike="noStrike" cap="none">
              <a:solidFill>
                <a:srgbClr val="87000E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7000E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rgbClr val="87000E"/>
                </a:solidFill>
                <a:latin typeface="Arial"/>
                <a:ea typeface="Arial"/>
                <a:cs typeface="Arial"/>
                <a:sym typeface="Arial"/>
              </a:rPr>
              <a:t>Sbocchi occupazionali</a:t>
            </a:r>
            <a:r>
              <a:rPr lang="en-US" sz="1600" b="1" i="0" u="none" strike="noStrike" cap="none">
                <a:solidFill>
                  <a:srgbClr val="87000E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</a:t>
            </a:r>
            <a:r>
              <a:rPr lang="en-US" sz="1600" i="0" u="none" strike="noStrike" cap="none">
                <a:solidFill>
                  <a:schemeClr val="dk1"/>
                </a:solidFill>
              </a:rPr>
              <a:t>mediat</a:t>
            </a:r>
            <a:r>
              <a:rPr lang="en-US" sz="1600" i="0" u="none" strike="noStrike" cap="none">
                <a:solidFill>
                  <a:srgbClr val="202122"/>
                </a:solidFill>
              </a:rPr>
              <a:t>Ə</a:t>
            </a:r>
            <a:r>
              <a:rPr lang="en-US" sz="1600" i="0" u="none" strike="noStrike" cap="none">
                <a:solidFill>
                  <a:schemeClr val="dk1"/>
                </a:solidFill>
              </a:rPr>
              <a:t> dei conflitti in vari contesti sociali e organizzativi; </a:t>
            </a:r>
            <a:endParaRPr sz="1400" i="0" u="none" strike="noStrike" cap="none">
              <a:solidFill>
                <a:srgbClr val="00000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 i="0" u="none" strike="noStrike" cap="none">
                <a:solidFill>
                  <a:schemeClr val="dk1"/>
                </a:solidFill>
              </a:rPr>
              <a:t>- operator</a:t>
            </a:r>
            <a:r>
              <a:rPr lang="en-US" sz="1600" i="0" u="none" strike="noStrike" cap="none">
                <a:solidFill>
                  <a:srgbClr val="202122"/>
                </a:solidFill>
              </a:rPr>
              <a:t>Ə</a:t>
            </a:r>
            <a:r>
              <a:rPr lang="en-US" sz="1600" i="0" u="none" strike="noStrike" cap="none">
                <a:solidFill>
                  <a:schemeClr val="dk1"/>
                </a:solidFill>
              </a:rPr>
              <a:t> di pace in campo internazionale (interventi civili di pace); </a:t>
            </a:r>
            <a:endParaRPr sz="1400" i="0" u="none" strike="noStrike" cap="none">
              <a:solidFill>
                <a:srgbClr val="00000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 i="0" u="none" strike="noStrike" cap="none">
                <a:solidFill>
                  <a:schemeClr val="dk1"/>
                </a:solidFill>
              </a:rPr>
              <a:t>- personale esperto nella progettazione, realizzazione e valutazione di interventi per la prevenzione e la trasformazione dei conflitti, dialogo, e promozione dei diritti umani; </a:t>
            </a:r>
            <a:endParaRPr sz="1400" i="0" u="none" strike="noStrike" cap="none">
              <a:solidFill>
                <a:srgbClr val="00000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 i="0" u="none" strike="noStrike" cap="none">
                <a:solidFill>
                  <a:schemeClr val="dk1"/>
                </a:solidFill>
              </a:rPr>
              <a:t>- format</a:t>
            </a:r>
            <a:r>
              <a:rPr lang="en-US" sz="1600" i="0" u="none" strike="noStrike" cap="none">
                <a:solidFill>
                  <a:srgbClr val="202122"/>
                </a:solidFill>
              </a:rPr>
              <a:t>Ə</a:t>
            </a:r>
            <a:r>
              <a:rPr lang="en-US" sz="1600" i="0" u="none" strike="noStrike" cap="none">
                <a:solidFill>
                  <a:schemeClr val="dk1"/>
                </a:solidFill>
              </a:rPr>
              <a:t> nel settore dell’educazione alla pace, alla non violenza e alla legalità.</a:t>
            </a:r>
            <a:endParaRPr sz="1400" i="0" u="none" strike="noStrike" cap="none">
              <a:solidFill>
                <a:srgbClr val="000000"/>
              </a:solidFill>
            </a:endParaRPr>
          </a:p>
          <a:p>
            <a:pPr marL="541338" marR="0" lvl="1" indent="-12223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i="0" u="none" strike="noStrike" cap="none">
              <a:solidFill>
                <a:srgbClr val="87000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18"/>
          <p:cNvSpPr txBox="1"/>
          <p:nvPr/>
        </p:nvSpPr>
        <p:spPr>
          <a:xfrm>
            <a:off x="533400" y="1447800"/>
            <a:ext cx="5495672" cy="461665"/>
          </a:xfrm>
          <a:prstGeom prst="rect">
            <a:avLst/>
          </a:prstGeom>
          <a:solidFill>
            <a:srgbClr val="E5B8B7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86000D"/>
                </a:solidFill>
                <a:latin typeface="Arial"/>
                <a:ea typeface="Arial"/>
                <a:cs typeface="Arial"/>
                <a:sym typeface="Arial"/>
              </a:rPr>
              <a:t>MA COME FACCIO AD ISCRIVERMI?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18"/>
          <p:cNvSpPr txBox="1"/>
          <p:nvPr/>
        </p:nvSpPr>
        <p:spPr>
          <a:xfrm>
            <a:off x="533400" y="2209800"/>
            <a:ext cx="7848599" cy="42473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Il SECI </a:t>
            </a:r>
            <a:r>
              <a:rPr lang="en-US" sz="1800" b="1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non</a:t>
            </a:r>
            <a:r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è un corso a numero chiuso, c’è solo una prova delle conoscenze in ingresso, un TOLC, il cui superamento è necessario per sostenere gli esami.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Il TOLC: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❖"/>
            </a:pPr>
            <a:r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 accede alla prenotazione ed erogazione della prova tramite </a:t>
            </a:r>
            <a:r>
              <a:rPr lang="en-US" sz="1800" b="1" i="0" u="none" strike="noStrike" cap="non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l’applicativo CISIA</a:t>
            </a:r>
            <a:r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❖"/>
            </a:pPr>
            <a:r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 caso di non superamento, </a:t>
            </a:r>
            <a:r>
              <a:rPr lang="en-US" sz="18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il test può essere ripetuto alla prima data utile</a:t>
            </a:r>
            <a:r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fino a che non viene superato.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❖"/>
            </a:pPr>
            <a:r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 non si è ancora superata/sostenuta la prova, </a:t>
            </a:r>
            <a:r>
              <a:rPr lang="en-US" sz="1800" b="1" i="0" u="none" strike="noStrike" cap="non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è comunque possibile iscriversi e frequentare le lezioni</a:t>
            </a:r>
            <a:r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5" name="Google Shape;355;p18"/>
          <p:cNvSpPr txBox="1"/>
          <p:nvPr/>
        </p:nvSpPr>
        <p:spPr>
          <a:xfrm>
            <a:off x="3156330" y="556005"/>
            <a:ext cx="4415155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3325" rIns="0" bIns="0" anchor="t" anchorCtr="0">
            <a:spAutoFit/>
          </a:bodyPr>
          <a:lstStyle/>
          <a:p>
            <a:pPr marL="12700" marR="508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SVILUPPO SOSTENIBILE, COOPERAZIONE E  GESTIONE DEI CONFLITTI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6" name="Google Shape;356;p18"/>
          <p:cNvSpPr/>
          <p:nvPr/>
        </p:nvSpPr>
        <p:spPr>
          <a:xfrm>
            <a:off x="6516623" y="76200"/>
            <a:ext cx="1600200" cy="518159"/>
          </a:xfrm>
          <a:custGeom>
            <a:avLst/>
            <a:gdLst/>
            <a:ahLst/>
            <a:cxnLst/>
            <a:rect l="l" t="t" r="r" b="b"/>
            <a:pathLst>
              <a:path w="1600200" h="518159" extrusionOk="0">
                <a:moveTo>
                  <a:pt x="1600200" y="0"/>
                </a:moveTo>
                <a:lnTo>
                  <a:pt x="0" y="0"/>
                </a:lnTo>
                <a:lnTo>
                  <a:pt x="0" y="518160"/>
                </a:lnTo>
                <a:lnTo>
                  <a:pt x="1600200" y="518160"/>
                </a:lnTo>
                <a:lnTo>
                  <a:pt x="1600200" y="0"/>
                </a:lnTo>
                <a:close/>
              </a:path>
            </a:pathLst>
          </a:custGeom>
          <a:solidFill>
            <a:srgbClr val="86000D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20"/>
          <p:cNvSpPr txBox="1"/>
          <p:nvPr/>
        </p:nvSpPr>
        <p:spPr>
          <a:xfrm>
            <a:off x="3075432" y="594359"/>
            <a:ext cx="5126990" cy="518159"/>
          </a:xfrm>
          <a:prstGeom prst="rect">
            <a:avLst/>
          </a:prstGeom>
          <a:solidFill>
            <a:srgbClr val="86000D"/>
          </a:solidFill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93345" marR="0" lvl="0" indent="0" algn="l" rtl="0">
              <a:lnSpc>
                <a:spcPct val="10781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SVILUPPO SOSTENIBILE, COOPERAZIONE E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3345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GESTIONE DEI CONFLITTI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2" name="Google Shape;362;p20"/>
          <p:cNvSpPr/>
          <p:nvPr/>
        </p:nvSpPr>
        <p:spPr>
          <a:xfrm>
            <a:off x="6516623" y="76200"/>
            <a:ext cx="1600200" cy="518159"/>
          </a:xfrm>
          <a:custGeom>
            <a:avLst/>
            <a:gdLst/>
            <a:ahLst/>
            <a:cxnLst/>
            <a:rect l="l" t="t" r="r" b="b"/>
            <a:pathLst>
              <a:path w="1600200" h="518159" extrusionOk="0">
                <a:moveTo>
                  <a:pt x="1600200" y="0"/>
                </a:moveTo>
                <a:lnTo>
                  <a:pt x="0" y="0"/>
                </a:lnTo>
                <a:lnTo>
                  <a:pt x="0" y="518160"/>
                </a:lnTo>
                <a:lnTo>
                  <a:pt x="1600200" y="518160"/>
                </a:lnTo>
                <a:lnTo>
                  <a:pt x="1600200" y="0"/>
                </a:lnTo>
                <a:close/>
              </a:path>
            </a:pathLst>
          </a:custGeom>
          <a:solidFill>
            <a:srgbClr val="86000D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3" name="Google Shape;363;p20"/>
          <p:cNvSpPr txBox="1"/>
          <p:nvPr/>
        </p:nvSpPr>
        <p:spPr>
          <a:xfrm>
            <a:off x="649706" y="1782908"/>
            <a:ext cx="6304548" cy="493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1425" rIns="0" bIns="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Corsi di Laurea Magistrale attinenti ai temi trattatti offerti da UNIFI: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5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99085" marR="5080" lvl="0" indent="-287019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Font typeface="Noto Sans Symbols"/>
              <a:buChar char="⮚"/>
            </a:pPr>
            <a:r>
              <a:rPr lang="en-US"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Economics and Development</a:t>
            </a:r>
            <a:r>
              <a:rPr lang="en-US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e in particolare il suo curriculum di Development Economics (ESA Economia dello Sviluppo Avanzato, in  lingua inglese)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5"/>
              </a:spcBef>
              <a:spcAft>
                <a:spcPts val="0"/>
              </a:spcAft>
              <a:buClr>
                <a:srgbClr val="C00000"/>
              </a:buClr>
              <a:buSzPts val="1600"/>
              <a:buFont typeface="Noto Sans Symbols"/>
              <a:buNone/>
            </a:pP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99085" marR="0" lvl="0" indent="-28701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Font typeface="Noto Sans Symbols"/>
              <a:buChar char="⮚"/>
            </a:pPr>
            <a:r>
              <a:rPr lang="en-US"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Scienze dell'Economia </a:t>
            </a:r>
            <a:r>
              <a:rPr lang="en-US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(curriculum Sistemi produttivi, territorio, sostenibilità)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99085" marR="0" lvl="0" indent="-28701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Font typeface="Noto Sans Symbols"/>
              <a:buChar char="⮚"/>
            </a:pPr>
            <a:r>
              <a:rPr lang="en-US"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Relazioni Internazionali e Studi Europei </a:t>
            </a:r>
            <a:r>
              <a:rPr lang="en-US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(RISE),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5"/>
              </a:spcBef>
              <a:spcAft>
                <a:spcPts val="0"/>
              </a:spcAft>
              <a:buClr>
                <a:srgbClr val="C00000"/>
              </a:buClr>
              <a:buSzPts val="1600"/>
              <a:buFont typeface="Noto Sans Symbols"/>
              <a:buNone/>
            </a:pP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99085" marR="0" lvl="0" indent="-28701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Font typeface="Noto Sans Symbols"/>
              <a:buChar char="⮚"/>
            </a:pPr>
            <a:r>
              <a:rPr lang="en-US"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Politica, Istituzioni e Mercato </a:t>
            </a:r>
            <a:r>
              <a:rPr lang="en-US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(PIM),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5"/>
              </a:spcBef>
              <a:spcAft>
                <a:spcPts val="0"/>
              </a:spcAft>
              <a:buClr>
                <a:srgbClr val="C00000"/>
              </a:buClr>
              <a:buSzPts val="1600"/>
              <a:buFont typeface="Noto Sans Symbols"/>
              <a:buNone/>
            </a:pP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99085" marR="0" lvl="0" indent="-28701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Font typeface="Noto Sans Symbols"/>
              <a:buChar char="⮚"/>
            </a:pPr>
            <a:r>
              <a:rPr lang="en-US"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Pianificazione e Progettazione della città e del territorio </a:t>
            </a:r>
            <a:r>
              <a:rPr lang="en-US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(PPCT),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3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2700" marR="8255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 docenti e le docenti del Corso forniscono un orientamento in uscita per l’individuazione di altri corsi di Laurea Magistrale, Master e perfezionamento in Italia e all’estero in linea con gli obiettivi professionali degli studenti.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4" name="Google Shape;364;p20"/>
          <p:cNvSpPr txBox="1"/>
          <p:nvPr/>
        </p:nvSpPr>
        <p:spPr>
          <a:xfrm>
            <a:off x="649706" y="1247658"/>
            <a:ext cx="2789738" cy="400110"/>
          </a:xfrm>
          <a:prstGeom prst="rect">
            <a:avLst/>
          </a:prstGeom>
          <a:solidFill>
            <a:srgbClr val="E5B8B7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rgbClr val="86000D"/>
                </a:solidFill>
                <a:latin typeface="Arial"/>
                <a:ea typeface="Arial"/>
                <a:cs typeface="Arial"/>
                <a:sym typeface="Arial"/>
              </a:rPr>
              <a:t>…</a:t>
            </a:r>
            <a:r>
              <a:rPr lang="en-US" sz="2000" b="1" i="0" u="none" strike="noStrike" cap="none">
                <a:solidFill>
                  <a:srgbClr val="86000D"/>
                </a:solidFill>
                <a:latin typeface="Arial"/>
                <a:ea typeface="Arial"/>
                <a:cs typeface="Arial"/>
                <a:sym typeface="Arial"/>
              </a:rPr>
              <a:t>…E DOPO IL SECI?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3"/>
          <p:cNvSpPr txBox="1"/>
          <p:nvPr/>
        </p:nvSpPr>
        <p:spPr>
          <a:xfrm>
            <a:off x="3075432" y="594359"/>
            <a:ext cx="5127000" cy="511800"/>
          </a:xfrm>
          <a:prstGeom prst="rect">
            <a:avLst/>
          </a:prstGeom>
          <a:solidFill>
            <a:srgbClr val="86000D"/>
          </a:solidFill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93345" marR="0" lvl="0" indent="0" algn="l" rtl="0">
              <a:lnSpc>
                <a:spcPct val="10781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SVILUPPO SOSTENIBILE, COOPERAZIONE E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3345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GESTIONE DEI CONFLITTI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3"/>
          <p:cNvSpPr/>
          <p:nvPr/>
        </p:nvSpPr>
        <p:spPr>
          <a:xfrm>
            <a:off x="6516623" y="76200"/>
            <a:ext cx="1600200" cy="518159"/>
          </a:xfrm>
          <a:custGeom>
            <a:avLst/>
            <a:gdLst/>
            <a:ahLst/>
            <a:cxnLst/>
            <a:rect l="l" t="t" r="r" b="b"/>
            <a:pathLst>
              <a:path w="1600200" h="518159" extrusionOk="0">
                <a:moveTo>
                  <a:pt x="1600200" y="0"/>
                </a:moveTo>
                <a:lnTo>
                  <a:pt x="0" y="0"/>
                </a:lnTo>
                <a:lnTo>
                  <a:pt x="0" y="518160"/>
                </a:lnTo>
                <a:lnTo>
                  <a:pt x="1600200" y="518160"/>
                </a:lnTo>
                <a:lnTo>
                  <a:pt x="1600200" y="0"/>
                </a:lnTo>
                <a:close/>
              </a:path>
            </a:pathLst>
          </a:custGeom>
          <a:solidFill>
            <a:srgbClr val="86000D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3"/>
          <p:cNvSpPr txBox="1"/>
          <p:nvPr/>
        </p:nvSpPr>
        <p:spPr>
          <a:xfrm>
            <a:off x="166217" y="3006452"/>
            <a:ext cx="2291715" cy="1700466"/>
          </a:xfrm>
          <a:prstGeom prst="rect">
            <a:avLst/>
          </a:prstGeom>
          <a:solidFill>
            <a:srgbClr val="D99593"/>
          </a:solidFill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508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62242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2700" marR="5080" lvl="0" indent="0" algn="ctr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rgbClr val="622422"/>
                </a:solidFill>
                <a:latin typeface="Arial"/>
                <a:ea typeface="Arial"/>
                <a:cs typeface="Arial"/>
                <a:sym typeface="Arial"/>
              </a:rPr>
              <a:t>Sviluppo Economico  e Cooperazione  Internazionale  (SECI)</a:t>
            </a:r>
            <a:endParaRPr sz="1800" b="1" i="0" u="none" strike="noStrike" cap="none">
              <a:solidFill>
                <a:srgbClr val="62242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2700" marR="5080" lvl="0" indent="0" algn="ctr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3"/>
          <p:cNvSpPr txBox="1"/>
          <p:nvPr/>
        </p:nvSpPr>
        <p:spPr>
          <a:xfrm>
            <a:off x="484085" y="4779135"/>
            <a:ext cx="1655978" cy="1146468"/>
          </a:xfrm>
          <a:prstGeom prst="rect">
            <a:avLst/>
          </a:prstGeom>
          <a:solidFill>
            <a:srgbClr val="CCC0D9"/>
          </a:solidFill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508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6F2F9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2700" marR="5080" lvl="0" indent="0" algn="ctr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rgbClr val="6F2F9F"/>
                </a:solidFill>
                <a:latin typeface="Arial"/>
                <a:ea typeface="Arial"/>
                <a:cs typeface="Arial"/>
                <a:sym typeface="Arial"/>
              </a:rPr>
              <a:t>Operatori  per la Pace  (OP)</a:t>
            </a:r>
            <a:endParaRPr sz="1800" b="1" i="0" u="none" strike="noStrike" cap="none">
              <a:solidFill>
                <a:srgbClr val="6F2F9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2700" marR="5080" lvl="0" indent="0" algn="l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1" name="Google Shape;91;p3"/>
          <p:cNvGrpSpPr/>
          <p:nvPr/>
        </p:nvGrpSpPr>
        <p:grpSpPr>
          <a:xfrm>
            <a:off x="2535787" y="3681696"/>
            <a:ext cx="647002" cy="761281"/>
            <a:chOff x="2153411" y="3084067"/>
            <a:chExt cx="898525" cy="372745"/>
          </a:xfrm>
        </p:grpSpPr>
        <p:sp>
          <p:nvSpPr>
            <p:cNvPr id="92" name="Google Shape;92;p3"/>
            <p:cNvSpPr/>
            <p:nvPr/>
          </p:nvSpPr>
          <p:spPr>
            <a:xfrm>
              <a:off x="2153411" y="3084067"/>
              <a:ext cx="898525" cy="372745"/>
            </a:xfrm>
            <a:custGeom>
              <a:avLst/>
              <a:gdLst/>
              <a:ahLst/>
              <a:cxnLst/>
              <a:rect l="l" t="t" r="r" b="b"/>
              <a:pathLst>
                <a:path w="898525" h="372745" extrusionOk="0">
                  <a:moveTo>
                    <a:pt x="29590" y="0"/>
                  </a:moveTo>
                  <a:lnTo>
                    <a:pt x="0" y="110362"/>
                  </a:lnTo>
                  <a:lnTo>
                    <a:pt x="772921" y="317373"/>
                  </a:lnTo>
                  <a:lnTo>
                    <a:pt x="758063" y="372618"/>
                  </a:lnTo>
                  <a:lnTo>
                    <a:pt x="898017" y="291846"/>
                  </a:lnTo>
                  <a:lnTo>
                    <a:pt x="817244" y="151765"/>
                  </a:lnTo>
                  <a:lnTo>
                    <a:pt x="802386" y="207010"/>
                  </a:lnTo>
                  <a:lnTo>
                    <a:pt x="29590" y="0"/>
                  </a:lnTo>
                  <a:close/>
                </a:path>
              </a:pathLst>
            </a:custGeom>
            <a:solidFill>
              <a:srgbClr val="943735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" name="Google Shape;93;p3"/>
            <p:cNvSpPr/>
            <p:nvPr/>
          </p:nvSpPr>
          <p:spPr>
            <a:xfrm>
              <a:off x="2153411" y="3084067"/>
              <a:ext cx="898525" cy="372745"/>
            </a:xfrm>
            <a:custGeom>
              <a:avLst/>
              <a:gdLst/>
              <a:ahLst/>
              <a:cxnLst/>
              <a:rect l="l" t="t" r="r" b="b"/>
              <a:pathLst>
                <a:path w="898525" h="372745" extrusionOk="0">
                  <a:moveTo>
                    <a:pt x="29590" y="0"/>
                  </a:moveTo>
                  <a:lnTo>
                    <a:pt x="802386" y="207010"/>
                  </a:lnTo>
                  <a:lnTo>
                    <a:pt x="817244" y="151765"/>
                  </a:lnTo>
                  <a:lnTo>
                    <a:pt x="898017" y="291846"/>
                  </a:lnTo>
                  <a:lnTo>
                    <a:pt x="758063" y="372618"/>
                  </a:lnTo>
                  <a:lnTo>
                    <a:pt x="772921" y="317373"/>
                  </a:lnTo>
                  <a:lnTo>
                    <a:pt x="0" y="110362"/>
                  </a:lnTo>
                  <a:lnTo>
                    <a:pt x="29590" y="0"/>
                  </a:lnTo>
                  <a:close/>
                </a:path>
              </a:pathLst>
            </a:custGeom>
            <a:noFill/>
            <a:ln w="25400" cap="flat" cmpd="sng">
              <a:solidFill>
                <a:srgbClr val="94373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4" name="Google Shape;94;p3"/>
          <p:cNvGrpSpPr/>
          <p:nvPr/>
        </p:nvGrpSpPr>
        <p:grpSpPr>
          <a:xfrm>
            <a:off x="2232039" y="4853714"/>
            <a:ext cx="953947" cy="490722"/>
            <a:chOff x="2103627" y="4071620"/>
            <a:chExt cx="895350" cy="383540"/>
          </a:xfrm>
        </p:grpSpPr>
        <p:sp>
          <p:nvSpPr>
            <p:cNvPr id="95" name="Google Shape;95;p3"/>
            <p:cNvSpPr/>
            <p:nvPr/>
          </p:nvSpPr>
          <p:spPr>
            <a:xfrm>
              <a:off x="2103627" y="4071620"/>
              <a:ext cx="895350" cy="383540"/>
            </a:xfrm>
            <a:custGeom>
              <a:avLst/>
              <a:gdLst/>
              <a:ahLst/>
              <a:cxnLst/>
              <a:rect l="l" t="t" r="r" b="b"/>
              <a:pathLst>
                <a:path w="895350" h="383539" extrusionOk="0">
                  <a:moveTo>
                    <a:pt x="754126" y="0"/>
                  </a:moveTo>
                  <a:lnTo>
                    <a:pt x="769747" y="54990"/>
                  </a:lnTo>
                  <a:lnTo>
                    <a:pt x="0" y="273303"/>
                  </a:lnTo>
                  <a:lnTo>
                    <a:pt x="31115" y="383285"/>
                  </a:lnTo>
                  <a:lnTo>
                    <a:pt x="800862" y="164972"/>
                  </a:lnTo>
                  <a:lnTo>
                    <a:pt x="816483" y="219963"/>
                  </a:lnTo>
                  <a:lnTo>
                    <a:pt x="895223" y="78739"/>
                  </a:lnTo>
                  <a:lnTo>
                    <a:pt x="754126" y="0"/>
                  </a:lnTo>
                  <a:close/>
                </a:path>
              </a:pathLst>
            </a:custGeom>
            <a:solidFill>
              <a:srgbClr val="6F2F9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" name="Google Shape;96;p3"/>
            <p:cNvSpPr/>
            <p:nvPr/>
          </p:nvSpPr>
          <p:spPr>
            <a:xfrm>
              <a:off x="2103627" y="4071620"/>
              <a:ext cx="895350" cy="383540"/>
            </a:xfrm>
            <a:custGeom>
              <a:avLst/>
              <a:gdLst/>
              <a:ahLst/>
              <a:cxnLst/>
              <a:rect l="l" t="t" r="r" b="b"/>
              <a:pathLst>
                <a:path w="895350" h="383539" extrusionOk="0">
                  <a:moveTo>
                    <a:pt x="0" y="273303"/>
                  </a:moveTo>
                  <a:lnTo>
                    <a:pt x="769747" y="54990"/>
                  </a:lnTo>
                  <a:lnTo>
                    <a:pt x="754126" y="0"/>
                  </a:lnTo>
                  <a:lnTo>
                    <a:pt x="895223" y="78739"/>
                  </a:lnTo>
                  <a:lnTo>
                    <a:pt x="816483" y="219963"/>
                  </a:lnTo>
                  <a:lnTo>
                    <a:pt x="800862" y="164972"/>
                  </a:lnTo>
                  <a:lnTo>
                    <a:pt x="31115" y="383285"/>
                  </a:lnTo>
                  <a:lnTo>
                    <a:pt x="0" y="273303"/>
                  </a:lnTo>
                  <a:close/>
                </a:path>
              </a:pathLst>
            </a:custGeom>
            <a:noFill/>
            <a:ln w="25400" cap="flat" cmpd="sng">
              <a:solidFill>
                <a:srgbClr val="6F2F9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7" name="Google Shape;97;p3"/>
          <p:cNvSpPr txBox="1"/>
          <p:nvPr/>
        </p:nvSpPr>
        <p:spPr>
          <a:xfrm>
            <a:off x="3255984" y="3272268"/>
            <a:ext cx="2439670" cy="2241639"/>
          </a:xfrm>
          <a:prstGeom prst="rect">
            <a:avLst/>
          </a:prstGeom>
          <a:solidFill>
            <a:srgbClr val="34A2FD"/>
          </a:solidFill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153035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19476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2700" marR="153035" lvl="0" indent="0" algn="ctr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rgbClr val="194769"/>
                </a:solidFill>
                <a:latin typeface="Arial"/>
                <a:ea typeface="Arial"/>
                <a:cs typeface="Arial"/>
                <a:sym typeface="Arial"/>
              </a:rPr>
              <a:t>Sviluppo Economico  Cooperazione  Internazionale  Sociosanitaria</a:t>
            </a:r>
            <a:endParaRPr sz="1800" b="0" i="0" u="none" strike="noStrike" cap="none">
              <a:solidFill>
                <a:srgbClr val="19476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2700" marR="0" lvl="0" indent="0" algn="ctr" rtl="0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rgbClr val="194769"/>
                </a:solidFill>
                <a:latin typeface="Arial"/>
                <a:ea typeface="Arial"/>
                <a:cs typeface="Arial"/>
                <a:sym typeface="Arial"/>
              </a:rPr>
              <a:t>e gestione dei conflitti</a:t>
            </a:r>
            <a:endParaRPr sz="1800" b="0" i="0" u="none" strike="noStrike" cap="none">
              <a:solidFill>
                <a:srgbClr val="19476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270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rgbClr val="194769"/>
                </a:solidFill>
                <a:latin typeface="Arial"/>
                <a:ea typeface="Arial"/>
                <a:cs typeface="Arial"/>
                <a:sym typeface="Arial"/>
              </a:rPr>
              <a:t>(SECI)</a:t>
            </a:r>
            <a:endParaRPr sz="1800" b="1" i="0" u="none" strike="noStrike" cap="none">
              <a:solidFill>
                <a:srgbClr val="19476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270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19476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3"/>
          <p:cNvSpPr txBox="1"/>
          <p:nvPr/>
        </p:nvSpPr>
        <p:spPr>
          <a:xfrm>
            <a:off x="6534303" y="3411434"/>
            <a:ext cx="2443480" cy="1687641"/>
          </a:xfrm>
          <a:prstGeom prst="rect">
            <a:avLst/>
          </a:prstGeom>
          <a:solidFill>
            <a:srgbClr val="C2F75B"/>
          </a:solidFill>
          <a:ln w="9525" cap="flat" cmpd="sng">
            <a:solidFill>
              <a:srgbClr val="8EB24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407C4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2700" marR="0" lvl="0" indent="0" algn="ctr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rgbClr val="407C46"/>
                </a:solidFill>
                <a:latin typeface="Arial"/>
                <a:ea typeface="Arial"/>
                <a:cs typeface="Arial"/>
                <a:sym typeface="Arial"/>
              </a:rPr>
              <a:t>Sviluppo sostenibile</a:t>
            </a:r>
            <a:endParaRPr sz="1800" b="0" i="0" u="none" strike="noStrike" cap="none">
              <a:solidFill>
                <a:srgbClr val="407C4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2700" marR="0" lvl="0" indent="0" algn="ctr" rtl="0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rgbClr val="407C46"/>
                </a:solidFill>
                <a:latin typeface="Arial"/>
                <a:ea typeface="Arial"/>
                <a:cs typeface="Arial"/>
                <a:sym typeface="Arial"/>
              </a:rPr>
              <a:t>Cooperazione</a:t>
            </a:r>
            <a:endParaRPr sz="1800" b="0" i="0" u="none" strike="noStrike" cap="none">
              <a:solidFill>
                <a:srgbClr val="407C4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270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rgbClr val="407C46"/>
                </a:solidFill>
                <a:latin typeface="Arial"/>
                <a:ea typeface="Arial"/>
                <a:cs typeface="Arial"/>
                <a:sym typeface="Arial"/>
              </a:rPr>
              <a:t>e gestione dei conflitti</a:t>
            </a:r>
            <a:endParaRPr sz="1800" b="0" i="0" u="none" strike="noStrike" cap="none">
              <a:solidFill>
                <a:srgbClr val="407C4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270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rgbClr val="407C46"/>
                </a:solidFill>
                <a:latin typeface="Arial"/>
                <a:ea typeface="Arial"/>
                <a:cs typeface="Arial"/>
                <a:sym typeface="Arial"/>
              </a:rPr>
              <a:t>(SECI)</a:t>
            </a:r>
            <a:endParaRPr sz="1800" b="1" i="0" u="none" strike="noStrike" cap="none">
              <a:solidFill>
                <a:srgbClr val="407C4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270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407C4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3"/>
          <p:cNvSpPr txBox="1"/>
          <p:nvPr/>
        </p:nvSpPr>
        <p:spPr>
          <a:xfrm>
            <a:off x="585216" y="2351940"/>
            <a:ext cx="1115695" cy="582295"/>
          </a:xfrm>
          <a:prstGeom prst="rect">
            <a:avLst/>
          </a:prstGeom>
          <a:solidFill>
            <a:srgbClr val="00CC00"/>
          </a:solidFill>
          <a:ln>
            <a:noFill/>
          </a:ln>
        </p:spPr>
        <p:txBody>
          <a:bodyPr spcFirstLastPara="1" wrap="square" lIns="0" tIns="34925" rIns="0" bIns="0" anchor="t" anchorCtr="0">
            <a:spAutoFit/>
          </a:bodyPr>
          <a:lstStyle/>
          <a:p>
            <a:pPr marL="104775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1999</a:t>
            </a: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3"/>
          <p:cNvSpPr txBox="1"/>
          <p:nvPr/>
        </p:nvSpPr>
        <p:spPr>
          <a:xfrm>
            <a:off x="3733800" y="2348765"/>
            <a:ext cx="1112520" cy="585470"/>
          </a:xfrm>
          <a:prstGeom prst="rect">
            <a:avLst/>
          </a:prstGeom>
          <a:solidFill>
            <a:srgbClr val="00CC00"/>
          </a:solidFill>
          <a:ln>
            <a:noFill/>
          </a:ln>
        </p:spPr>
        <p:txBody>
          <a:bodyPr spcFirstLastPara="1" wrap="square" lIns="0" tIns="36825" rIns="0" bIns="0" anchor="t" anchorCtr="0">
            <a:spAutoFit/>
          </a:bodyPr>
          <a:lstStyle/>
          <a:p>
            <a:pPr marL="104139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2004</a:t>
            </a: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3"/>
          <p:cNvSpPr txBox="1">
            <a:spLocks noGrp="1"/>
          </p:cNvSpPr>
          <p:nvPr>
            <p:ph type="title"/>
          </p:nvPr>
        </p:nvSpPr>
        <p:spPr>
          <a:xfrm>
            <a:off x="7065188" y="2348765"/>
            <a:ext cx="1112520" cy="585470"/>
          </a:xfrm>
          <a:prstGeom prst="rect">
            <a:avLst/>
          </a:prstGeom>
          <a:solidFill>
            <a:srgbClr val="00CC00"/>
          </a:solidFill>
          <a:ln>
            <a:noFill/>
          </a:ln>
        </p:spPr>
        <p:txBody>
          <a:bodyPr spcFirstLastPara="1" wrap="square" lIns="0" tIns="38100" rIns="0" bIns="0" anchor="t" anchorCtr="0">
            <a:spAutoFit/>
          </a:bodyPr>
          <a:lstStyle/>
          <a:p>
            <a:pPr marL="104775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3200">
                <a:solidFill>
                  <a:srgbClr val="FFFFFF"/>
                </a:solidFill>
              </a:rPr>
              <a:t>2021</a:t>
            </a:r>
            <a:endParaRPr sz="3200"/>
          </a:p>
        </p:txBody>
      </p:sp>
      <p:sp>
        <p:nvSpPr>
          <p:cNvPr id="102" name="Google Shape;102;p3"/>
          <p:cNvSpPr txBox="1"/>
          <p:nvPr/>
        </p:nvSpPr>
        <p:spPr>
          <a:xfrm>
            <a:off x="585217" y="1549488"/>
            <a:ext cx="3986784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86000D"/>
                </a:solidFill>
                <a:latin typeface="Arial"/>
                <a:ea typeface="Arial"/>
                <a:cs typeface="Arial"/>
                <a:sym typeface="Arial"/>
              </a:rPr>
              <a:t>LA STORIA DEL SECI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3"/>
          <p:cNvSpPr/>
          <p:nvPr/>
        </p:nvSpPr>
        <p:spPr>
          <a:xfrm>
            <a:off x="5800216" y="4062336"/>
            <a:ext cx="660539" cy="484632"/>
          </a:xfrm>
          <a:prstGeom prst="right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759336"/>
              </a:gs>
              <a:gs pos="80000">
                <a:srgbClr val="99C247"/>
              </a:gs>
              <a:gs pos="100000">
                <a:srgbClr val="9BC545"/>
              </a:gs>
            </a:gsLst>
            <a:lin ang="16200000" scaled="0"/>
          </a:gradFill>
          <a:ln w="9525" cap="flat" cmpd="sng">
            <a:solidFill>
              <a:srgbClr val="97B853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3"/>
          <p:cNvSpPr txBox="1"/>
          <p:nvPr/>
        </p:nvSpPr>
        <p:spPr>
          <a:xfrm>
            <a:off x="6858000" y="5968314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9" name="Google Shape;369;p21"/>
          <p:cNvGrpSpPr/>
          <p:nvPr/>
        </p:nvGrpSpPr>
        <p:grpSpPr>
          <a:xfrm>
            <a:off x="88392" y="73152"/>
            <a:ext cx="9037320" cy="1054608"/>
            <a:chOff x="88392" y="73152"/>
            <a:chExt cx="9037320" cy="1054608"/>
          </a:xfrm>
        </p:grpSpPr>
        <p:pic>
          <p:nvPicPr>
            <p:cNvPr id="370" name="Google Shape;370;p2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392" y="73152"/>
              <a:ext cx="9037320" cy="105460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71" name="Google Shape;371;p21"/>
            <p:cNvSpPr/>
            <p:nvPr/>
          </p:nvSpPr>
          <p:spPr>
            <a:xfrm>
              <a:off x="3075431" y="527303"/>
              <a:ext cx="5126990" cy="585470"/>
            </a:xfrm>
            <a:custGeom>
              <a:avLst/>
              <a:gdLst/>
              <a:ahLst/>
              <a:cxnLst/>
              <a:rect l="l" t="t" r="r" b="b"/>
              <a:pathLst>
                <a:path w="5126990" h="585469" extrusionOk="0">
                  <a:moveTo>
                    <a:pt x="5126736" y="0"/>
                  </a:moveTo>
                  <a:lnTo>
                    <a:pt x="0" y="0"/>
                  </a:lnTo>
                  <a:lnTo>
                    <a:pt x="0" y="585215"/>
                  </a:lnTo>
                  <a:lnTo>
                    <a:pt x="5126736" y="585215"/>
                  </a:lnTo>
                  <a:lnTo>
                    <a:pt x="5126736" y="0"/>
                  </a:lnTo>
                  <a:close/>
                </a:path>
              </a:pathLst>
            </a:custGeom>
            <a:solidFill>
              <a:srgbClr val="86000D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72" name="Google Shape;372;p21"/>
          <p:cNvSpPr txBox="1"/>
          <p:nvPr/>
        </p:nvSpPr>
        <p:spPr>
          <a:xfrm>
            <a:off x="3075432" y="594359"/>
            <a:ext cx="5126990" cy="518159"/>
          </a:xfrm>
          <a:prstGeom prst="rect">
            <a:avLst/>
          </a:prstGeom>
          <a:solidFill>
            <a:srgbClr val="86000D"/>
          </a:solidFill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93345" marR="0" lvl="0" indent="0" algn="l" rtl="0">
              <a:lnSpc>
                <a:spcPct val="10781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SVILUPPO SOSTENIBILE, COOPERAZIONE E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3345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GESTIONE DEI CONFLITTI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3" name="Google Shape;373;p21"/>
          <p:cNvSpPr/>
          <p:nvPr/>
        </p:nvSpPr>
        <p:spPr>
          <a:xfrm>
            <a:off x="6516623" y="76200"/>
            <a:ext cx="1600200" cy="518159"/>
          </a:xfrm>
          <a:custGeom>
            <a:avLst/>
            <a:gdLst/>
            <a:ahLst/>
            <a:cxnLst/>
            <a:rect l="l" t="t" r="r" b="b"/>
            <a:pathLst>
              <a:path w="1600200" h="518159" extrusionOk="0">
                <a:moveTo>
                  <a:pt x="1600200" y="0"/>
                </a:moveTo>
                <a:lnTo>
                  <a:pt x="0" y="0"/>
                </a:lnTo>
                <a:lnTo>
                  <a:pt x="0" y="518160"/>
                </a:lnTo>
                <a:lnTo>
                  <a:pt x="1600200" y="518160"/>
                </a:lnTo>
                <a:lnTo>
                  <a:pt x="1600200" y="0"/>
                </a:lnTo>
                <a:close/>
              </a:path>
            </a:pathLst>
          </a:custGeom>
          <a:solidFill>
            <a:srgbClr val="86000D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74" name="Google Shape;374;p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6219" y="5734049"/>
            <a:ext cx="1862325" cy="1130168"/>
          </a:xfrm>
          <a:prstGeom prst="rect">
            <a:avLst/>
          </a:prstGeom>
          <a:noFill/>
          <a:ln>
            <a:noFill/>
          </a:ln>
        </p:spPr>
      </p:pic>
      <p:sp>
        <p:nvSpPr>
          <p:cNvPr id="375" name="Google Shape;375;p21"/>
          <p:cNvSpPr txBox="1"/>
          <p:nvPr/>
        </p:nvSpPr>
        <p:spPr>
          <a:xfrm>
            <a:off x="501667" y="1964015"/>
            <a:ext cx="8425182" cy="4548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3325" rIns="0" bIns="0" anchor="t" anchorCtr="0">
            <a:spAutoFit/>
          </a:bodyPr>
          <a:lstStyle/>
          <a:p>
            <a:pPr marL="2984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❖"/>
            </a:pPr>
            <a:r>
              <a:rPr lang="en-US"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Sul sito web della Scuola di Economia e Management </a:t>
            </a:r>
            <a:r>
              <a:rPr lang="en-US" sz="1600" b="1" i="0" u="sng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https://www.economia.unifi.it/</a:t>
            </a:r>
            <a:endParaRPr sz="16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45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98450" marR="0" lvl="0" indent="-285750" algn="l" rtl="0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❖"/>
            </a:pPr>
            <a:r>
              <a:rPr lang="en-US"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Sul sito web del SECI </a:t>
            </a:r>
            <a:r>
              <a:rPr lang="en-US" sz="1600" b="1" i="0" u="sng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https://www.seci-gc.unifi.it/</a:t>
            </a:r>
            <a:r>
              <a:rPr lang="en-US" sz="1600" b="1" i="0" u="sng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6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4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98450" marR="0" lvl="0" indent="-285750" algn="l" rtl="0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❖"/>
            </a:pPr>
            <a:r>
              <a:rPr lang="en-US"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Sulle pagine social del SECI</a:t>
            </a:r>
            <a:endParaRPr sz="16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🡪  </a:t>
            </a:r>
            <a:r>
              <a:rPr lang="en-US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Facebook </a:t>
            </a:r>
            <a:r>
              <a:rPr lang="en-US"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Tutor Unifi Seci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2065" marR="0" lvl="0" indent="0" algn="l" rtl="0">
              <a:lnSpc>
                <a:spcPct val="100000"/>
              </a:lnSpc>
              <a:spcBef>
                <a:spcPts val="385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🡪  Instagram @</a:t>
            </a:r>
            <a:r>
              <a:rPr lang="en-US"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seci_unifi</a:t>
            </a:r>
            <a:endParaRPr sz="16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2065" marR="0" lvl="0" indent="0" algn="l" rtl="0">
              <a:lnSpc>
                <a:spcPct val="100000"/>
              </a:lnSpc>
              <a:spcBef>
                <a:spcPts val="385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984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❖"/>
            </a:pPr>
            <a:r>
              <a:rPr lang="en-US"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Consultando il booklet del corso di laurea che viene pubblicato ogni anno!</a:t>
            </a:r>
            <a:endParaRPr sz="16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🡪 </a:t>
            </a:r>
            <a:r>
              <a:rPr lang="en-US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Contiene</a:t>
            </a:r>
            <a:r>
              <a:rPr lang="en-US"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molte altre informazioni sul SECI oltre al programma dei vari corsi offerti.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984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❖"/>
            </a:pPr>
            <a:r>
              <a:rPr lang="en-US"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Contattando: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Presidente del corso di Laurea</a:t>
            </a:r>
            <a:r>
              <a:rPr lang="en-US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Luca Tiberti </a:t>
            </a:r>
            <a:r>
              <a:rPr lang="en-US" sz="1600" b="0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luca.tiberti@unifi.it</a:t>
            </a:r>
            <a:r>
              <a:rPr lang="en-US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Rappresentanti degli studenti e delle studentesse</a:t>
            </a:r>
            <a:r>
              <a:rPr lang="en-US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• Caterina Ademollo: </a:t>
            </a:r>
            <a:r>
              <a:rPr lang="en-US" sz="1600" b="0" i="0" u="sng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caterina.ademollo@edu.unifi.it</a:t>
            </a:r>
            <a:r>
              <a:rPr lang="en-US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• Emanuele Iacobaccio: </a:t>
            </a:r>
            <a:r>
              <a:rPr lang="en-US" sz="1600" b="0" i="0" u="sng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emanuele.iacobaccio@edu.unifi.it</a:t>
            </a:r>
            <a:r>
              <a:rPr lang="en-US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endParaRPr/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• Ginevra Lopparelli: </a:t>
            </a:r>
            <a:r>
              <a:rPr lang="en-US" sz="1600" b="0" i="0" u="sng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ginevra.lopparelli@edu.unifi.it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• Luisa Moratti: </a:t>
            </a:r>
            <a:r>
              <a:rPr lang="en-US" sz="1600" b="0" i="0" u="sng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luisa.moratti@edu.unifi.it</a:t>
            </a:r>
            <a:r>
              <a:rPr lang="en-US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76" name="Google Shape;376;p21"/>
          <p:cNvGrpSpPr/>
          <p:nvPr/>
        </p:nvGrpSpPr>
        <p:grpSpPr>
          <a:xfrm>
            <a:off x="6313047" y="4514723"/>
            <a:ext cx="2703702" cy="2269842"/>
            <a:chOff x="4688966" y="4346714"/>
            <a:chExt cx="2818256" cy="2346032"/>
          </a:xfrm>
        </p:grpSpPr>
        <p:pic>
          <p:nvPicPr>
            <p:cNvPr id="377" name="Google Shape;377;p21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>
              <a:off x="4688966" y="4403610"/>
              <a:ext cx="1901393" cy="223382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78" name="Google Shape;378;p21"/>
            <p:cNvPicPr preferRelativeResize="0"/>
            <p:nvPr/>
          </p:nvPicPr>
          <p:blipFill rotWithShape="1">
            <a:blip r:embed="rId13">
              <a:alphaModFix/>
            </a:blip>
            <a:srcRect/>
            <a:stretch/>
          </p:blipFill>
          <p:spPr>
            <a:xfrm>
              <a:off x="5522975" y="4346714"/>
              <a:ext cx="1984247" cy="234603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79" name="Google Shape;379;p21"/>
          <p:cNvSpPr txBox="1"/>
          <p:nvPr/>
        </p:nvSpPr>
        <p:spPr>
          <a:xfrm>
            <a:off x="700531" y="1342681"/>
            <a:ext cx="8027454" cy="400110"/>
          </a:xfrm>
          <a:prstGeom prst="rect">
            <a:avLst/>
          </a:prstGeom>
          <a:solidFill>
            <a:srgbClr val="E5B8B7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1" i="0" u="none" strike="noStrike" cap="none">
                <a:solidFill>
                  <a:srgbClr val="86000D"/>
                </a:solidFill>
                <a:latin typeface="Arial"/>
                <a:ea typeface="Arial"/>
                <a:cs typeface="Arial"/>
                <a:sym typeface="Arial"/>
              </a:rPr>
              <a:t>DOVE POSSO TROVARE ALTRE INFORMAZIONI SUL CdL SECI?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22"/>
          <p:cNvSpPr/>
          <p:nvPr/>
        </p:nvSpPr>
        <p:spPr>
          <a:xfrm>
            <a:off x="5562600" y="3962400"/>
            <a:ext cx="3581400" cy="2895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5" name="Google Shape;385;p22"/>
          <p:cNvSpPr txBox="1"/>
          <p:nvPr/>
        </p:nvSpPr>
        <p:spPr>
          <a:xfrm>
            <a:off x="3075432" y="594359"/>
            <a:ext cx="5126990" cy="518159"/>
          </a:xfrm>
          <a:prstGeom prst="rect">
            <a:avLst/>
          </a:prstGeom>
          <a:solidFill>
            <a:srgbClr val="86000D"/>
          </a:solidFill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93345" marR="0" lvl="0" indent="0" algn="l" rtl="0">
              <a:lnSpc>
                <a:spcPct val="10781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SVILUPPO SOSTENIBILE, COOPERAZIONE E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3345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GESTIONE DEI CONFLITTI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6" name="Google Shape;386;p22"/>
          <p:cNvSpPr/>
          <p:nvPr/>
        </p:nvSpPr>
        <p:spPr>
          <a:xfrm>
            <a:off x="6516623" y="76200"/>
            <a:ext cx="1600200" cy="518159"/>
          </a:xfrm>
          <a:custGeom>
            <a:avLst/>
            <a:gdLst/>
            <a:ahLst/>
            <a:cxnLst/>
            <a:rect l="l" t="t" r="r" b="b"/>
            <a:pathLst>
              <a:path w="1600200" h="518159" extrusionOk="0">
                <a:moveTo>
                  <a:pt x="1600200" y="0"/>
                </a:moveTo>
                <a:lnTo>
                  <a:pt x="0" y="0"/>
                </a:lnTo>
                <a:lnTo>
                  <a:pt x="0" y="518160"/>
                </a:lnTo>
                <a:lnTo>
                  <a:pt x="1600200" y="518160"/>
                </a:lnTo>
                <a:lnTo>
                  <a:pt x="1600200" y="0"/>
                </a:lnTo>
                <a:close/>
              </a:path>
            </a:pathLst>
          </a:custGeom>
          <a:solidFill>
            <a:srgbClr val="86000D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87" name="Google Shape;387;p22" descr="Immagine che contiene cerchio, Elementi grafici, Policromia, logo&#10;&#10;Descrizione generat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200" y="1171839"/>
            <a:ext cx="9067800" cy="5635889"/>
          </a:xfrm>
          <a:prstGeom prst="rect">
            <a:avLst/>
          </a:prstGeom>
          <a:noFill/>
          <a:ln>
            <a:noFill/>
          </a:ln>
        </p:spPr>
      </p:pic>
      <p:sp>
        <p:nvSpPr>
          <p:cNvPr id="388" name="Google Shape;388;p22"/>
          <p:cNvSpPr/>
          <p:nvPr/>
        </p:nvSpPr>
        <p:spPr>
          <a:xfrm>
            <a:off x="1402724" y="3314700"/>
            <a:ext cx="2895600" cy="1295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8EB241"/>
                </a:solidFill>
                <a:latin typeface="Arial"/>
                <a:ea typeface="Arial"/>
                <a:cs typeface="Arial"/>
                <a:sym typeface="Arial"/>
              </a:rPr>
              <a:t>GRAZIE PER L’ATTENZIONE!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99100" y="6763508"/>
            <a:ext cx="89156" cy="9448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0" name="Google Shape;110;p4"/>
          <p:cNvGrpSpPr/>
          <p:nvPr/>
        </p:nvGrpSpPr>
        <p:grpSpPr>
          <a:xfrm>
            <a:off x="53340" y="173673"/>
            <a:ext cx="9037320" cy="1054608"/>
            <a:chOff x="88392" y="73152"/>
            <a:chExt cx="9037320" cy="1054608"/>
          </a:xfrm>
        </p:grpSpPr>
        <p:pic>
          <p:nvPicPr>
            <p:cNvPr id="111" name="Google Shape;111;p4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392" y="73152"/>
              <a:ext cx="9037320" cy="105460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2" name="Google Shape;112;p4"/>
            <p:cNvSpPr/>
            <p:nvPr/>
          </p:nvSpPr>
          <p:spPr>
            <a:xfrm>
              <a:off x="3075431" y="527303"/>
              <a:ext cx="5126990" cy="585470"/>
            </a:xfrm>
            <a:custGeom>
              <a:avLst/>
              <a:gdLst/>
              <a:ahLst/>
              <a:cxnLst/>
              <a:rect l="l" t="t" r="r" b="b"/>
              <a:pathLst>
                <a:path w="5126990" h="585469" extrusionOk="0">
                  <a:moveTo>
                    <a:pt x="5126736" y="0"/>
                  </a:moveTo>
                  <a:lnTo>
                    <a:pt x="0" y="0"/>
                  </a:lnTo>
                  <a:lnTo>
                    <a:pt x="0" y="585215"/>
                  </a:lnTo>
                  <a:lnTo>
                    <a:pt x="5126736" y="585215"/>
                  </a:lnTo>
                  <a:lnTo>
                    <a:pt x="5126736" y="0"/>
                  </a:lnTo>
                  <a:close/>
                </a:path>
              </a:pathLst>
            </a:custGeom>
            <a:solidFill>
              <a:srgbClr val="86000D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3" name="Google Shape;113;p4"/>
          <p:cNvSpPr txBox="1"/>
          <p:nvPr/>
        </p:nvSpPr>
        <p:spPr>
          <a:xfrm>
            <a:off x="3075432" y="594359"/>
            <a:ext cx="5127000" cy="511800"/>
          </a:xfrm>
          <a:prstGeom prst="rect">
            <a:avLst/>
          </a:prstGeom>
          <a:solidFill>
            <a:srgbClr val="86000D"/>
          </a:solidFill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93345" marR="0" lvl="0" indent="0" algn="l" rtl="0">
              <a:lnSpc>
                <a:spcPct val="10781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SVILUPPO SOSTENIBILE, COOPERAZIONE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3345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 GESTIONE DEI CONFLITTI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4"/>
          <p:cNvSpPr/>
          <p:nvPr/>
        </p:nvSpPr>
        <p:spPr>
          <a:xfrm>
            <a:off x="6567169" y="209785"/>
            <a:ext cx="1600200" cy="348462"/>
          </a:xfrm>
          <a:custGeom>
            <a:avLst/>
            <a:gdLst/>
            <a:ahLst/>
            <a:cxnLst/>
            <a:rect l="l" t="t" r="r" b="b"/>
            <a:pathLst>
              <a:path w="1600200" h="518159" extrusionOk="0">
                <a:moveTo>
                  <a:pt x="1600200" y="0"/>
                </a:moveTo>
                <a:lnTo>
                  <a:pt x="0" y="0"/>
                </a:lnTo>
                <a:lnTo>
                  <a:pt x="0" y="518160"/>
                </a:lnTo>
                <a:lnTo>
                  <a:pt x="1600200" y="518160"/>
                </a:lnTo>
                <a:lnTo>
                  <a:pt x="1600200" y="0"/>
                </a:lnTo>
                <a:close/>
              </a:path>
            </a:pathLst>
          </a:custGeom>
          <a:solidFill>
            <a:srgbClr val="86000D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4"/>
          <p:cNvSpPr txBox="1"/>
          <p:nvPr/>
        </p:nvSpPr>
        <p:spPr>
          <a:xfrm>
            <a:off x="685800" y="1857614"/>
            <a:ext cx="7162800" cy="523220"/>
          </a:xfrm>
          <a:prstGeom prst="rect">
            <a:avLst/>
          </a:prstGeom>
          <a:solidFill>
            <a:srgbClr val="E5B8B7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86000D"/>
                </a:solidFill>
                <a:latin typeface="Arial"/>
                <a:ea typeface="Arial"/>
                <a:cs typeface="Arial"/>
                <a:sym typeface="Arial"/>
              </a:rPr>
              <a:t> GLI OBIETTIVI DEL CORSO DI LAUREA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4"/>
          <p:cNvSpPr txBox="1"/>
          <p:nvPr/>
        </p:nvSpPr>
        <p:spPr>
          <a:xfrm>
            <a:off x="571500" y="2661915"/>
            <a:ext cx="8001000" cy="378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Il corso di laurea </a:t>
            </a:r>
            <a:r>
              <a:rPr lang="en-US"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SECI</a:t>
            </a:r>
            <a:r>
              <a:rPr lang="en-US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codice </a:t>
            </a:r>
            <a:r>
              <a:rPr lang="en-US"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L-37 </a:t>
            </a:r>
            <a:r>
              <a:rPr lang="en-US" sz="1600" b="1">
                <a:solidFill>
                  <a:schemeClr val="dk1"/>
                </a:solidFill>
              </a:rPr>
              <a:t>(Scienze sociali per la cooperazione, lo sviluppo e la pace)</a:t>
            </a:r>
            <a:r>
              <a:rPr lang="en-US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proposto dalla Scuola di Economia dell’Università di Firenze, si propone di formare l</a:t>
            </a:r>
            <a:r>
              <a:rPr lang="en-US" sz="1400" b="1" i="0" u="none" strike="noStrike" cap="none">
                <a:solidFill>
                  <a:srgbClr val="202122"/>
                </a:solidFill>
                <a:latin typeface="Arial"/>
                <a:ea typeface="Arial"/>
                <a:cs typeface="Arial"/>
                <a:sym typeface="Arial"/>
              </a:rPr>
              <a:t>Ə</a:t>
            </a:r>
            <a:r>
              <a:rPr lang="en-US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student</a:t>
            </a:r>
            <a:r>
              <a:rPr lang="en-US" sz="1400" b="1" i="0" u="none" strike="noStrike" cap="none">
                <a:solidFill>
                  <a:srgbClr val="202122"/>
                </a:solidFill>
                <a:latin typeface="Arial"/>
                <a:ea typeface="Arial"/>
                <a:cs typeface="Arial"/>
                <a:sym typeface="Arial"/>
              </a:rPr>
              <a:t>Ə </a:t>
            </a:r>
            <a:r>
              <a:rPr lang="en-US" sz="1600" b="0" i="0" u="none" strike="noStrike" cap="none">
                <a:solidFill>
                  <a:srgbClr val="202122"/>
                </a:solidFill>
                <a:latin typeface="Arial"/>
                <a:ea typeface="Arial"/>
                <a:cs typeface="Arial"/>
                <a:sym typeface="Arial"/>
              </a:rPr>
              <a:t>dando</a:t>
            </a:r>
            <a:r>
              <a:rPr lang="en-US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loro gli </a:t>
            </a:r>
            <a:r>
              <a:rPr lang="en-US"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strumenti</a:t>
            </a:r>
            <a:r>
              <a:rPr lang="en-US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per </a:t>
            </a:r>
            <a:r>
              <a:rPr lang="en-US"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comprendere</a:t>
            </a:r>
            <a:r>
              <a:rPr lang="en-US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 sfide più rilevanti del mondo contemporaneo</a:t>
            </a:r>
            <a:r>
              <a:rPr lang="en-US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36C09"/>
              </a:buClr>
              <a:buSzPts val="1600"/>
              <a:buFont typeface="Noto Sans Symbols"/>
              <a:buChar char="❖"/>
            </a:pPr>
            <a:r>
              <a:rPr lang="en-US" sz="1600" b="1" i="0" u="none" strike="noStrike" cap="none">
                <a:solidFill>
                  <a:srgbClr val="E36C09"/>
                </a:solidFill>
                <a:latin typeface="Arial"/>
                <a:ea typeface="Arial"/>
                <a:cs typeface="Arial"/>
                <a:sym typeface="Arial"/>
              </a:rPr>
              <a:t>L’economia mondiale e la società globale, e le disuguaglianze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7C46"/>
              </a:buClr>
              <a:buSzPts val="1600"/>
              <a:buFont typeface="Noto Sans Symbols"/>
              <a:buChar char="❖"/>
            </a:pPr>
            <a:r>
              <a:rPr lang="en-US" sz="1600" b="1" i="0" u="none" strike="noStrike" cap="none">
                <a:solidFill>
                  <a:srgbClr val="407C46"/>
                </a:solidFill>
                <a:latin typeface="Arial"/>
                <a:ea typeface="Arial"/>
                <a:cs typeface="Arial"/>
                <a:sym typeface="Arial"/>
              </a:rPr>
              <a:t>Le tre sfere della sostenibilità: ambientale, sociale ed economica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1600"/>
              <a:buFont typeface="Noto Sans Symbols"/>
              <a:buChar char="❖"/>
            </a:pPr>
            <a:r>
              <a:rPr lang="en-US" sz="1600" b="1" i="0" u="none" strike="noStrike" cap="non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La cultura della pace e la mediazione dei conflitti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1841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Il corso punta a costruire nell</a:t>
            </a:r>
            <a:r>
              <a:rPr lang="en-US" sz="1400" b="1" i="0" u="none" strike="noStrike" cap="none">
                <a:solidFill>
                  <a:srgbClr val="202122"/>
                </a:solidFill>
                <a:latin typeface="Arial"/>
                <a:ea typeface="Arial"/>
                <a:cs typeface="Arial"/>
                <a:sym typeface="Arial"/>
              </a:rPr>
              <a:t>Ə</a:t>
            </a:r>
            <a:r>
              <a:rPr lang="en-US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student</a:t>
            </a:r>
            <a:r>
              <a:rPr lang="en-US" sz="1400" b="1" i="0" u="none" strike="noStrike" cap="none">
                <a:solidFill>
                  <a:srgbClr val="202122"/>
                </a:solidFill>
                <a:latin typeface="Arial"/>
                <a:ea typeface="Arial"/>
                <a:cs typeface="Arial"/>
                <a:sym typeface="Arial"/>
              </a:rPr>
              <a:t>Ə</a:t>
            </a:r>
            <a:r>
              <a:rPr lang="en-US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competenze interdisciplinari </a:t>
            </a:r>
            <a:r>
              <a:rPr lang="en-US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 un senso critico a 360 gradi grazie alle </a:t>
            </a:r>
            <a:r>
              <a:rPr lang="en-US"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conoscenze in ambito economico, politologico, antropologico, demografico, sociologico e giuridico.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1841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1841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Google Shape;121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99100" y="6763508"/>
            <a:ext cx="89156" cy="9448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2" name="Google Shape;122;p5"/>
          <p:cNvGrpSpPr/>
          <p:nvPr/>
        </p:nvGrpSpPr>
        <p:grpSpPr>
          <a:xfrm>
            <a:off x="53340" y="173673"/>
            <a:ext cx="9037320" cy="1054608"/>
            <a:chOff x="88392" y="73152"/>
            <a:chExt cx="9037320" cy="1054608"/>
          </a:xfrm>
        </p:grpSpPr>
        <p:pic>
          <p:nvPicPr>
            <p:cNvPr id="123" name="Google Shape;123;p5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392" y="73152"/>
              <a:ext cx="9037320" cy="105460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4" name="Google Shape;124;p5"/>
            <p:cNvSpPr/>
            <p:nvPr/>
          </p:nvSpPr>
          <p:spPr>
            <a:xfrm>
              <a:off x="3075431" y="527303"/>
              <a:ext cx="5126990" cy="585470"/>
            </a:xfrm>
            <a:custGeom>
              <a:avLst/>
              <a:gdLst/>
              <a:ahLst/>
              <a:cxnLst/>
              <a:rect l="l" t="t" r="r" b="b"/>
              <a:pathLst>
                <a:path w="5126990" h="585469" extrusionOk="0">
                  <a:moveTo>
                    <a:pt x="5126736" y="0"/>
                  </a:moveTo>
                  <a:lnTo>
                    <a:pt x="0" y="0"/>
                  </a:lnTo>
                  <a:lnTo>
                    <a:pt x="0" y="585215"/>
                  </a:lnTo>
                  <a:lnTo>
                    <a:pt x="5126736" y="585215"/>
                  </a:lnTo>
                  <a:lnTo>
                    <a:pt x="5126736" y="0"/>
                  </a:lnTo>
                  <a:close/>
                </a:path>
              </a:pathLst>
            </a:custGeom>
            <a:solidFill>
              <a:srgbClr val="86000D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5" name="Google Shape;125;p5"/>
          <p:cNvSpPr txBox="1"/>
          <p:nvPr/>
        </p:nvSpPr>
        <p:spPr>
          <a:xfrm>
            <a:off x="3075432" y="594359"/>
            <a:ext cx="5127000" cy="511800"/>
          </a:xfrm>
          <a:prstGeom prst="rect">
            <a:avLst/>
          </a:prstGeom>
          <a:solidFill>
            <a:srgbClr val="86000D"/>
          </a:solidFill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93345" marR="0" lvl="0" indent="0" algn="l" rtl="0">
              <a:lnSpc>
                <a:spcPct val="10781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SVILUPPO SOSTENIBILE, COOPERAZIONE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3345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 GESTIONE DEI CONFLITTI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5"/>
          <p:cNvSpPr/>
          <p:nvPr/>
        </p:nvSpPr>
        <p:spPr>
          <a:xfrm>
            <a:off x="6567169" y="209785"/>
            <a:ext cx="1600200" cy="348462"/>
          </a:xfrm>
          <a:custGeom>
            <a:avLst/>
            <a:gdLst/>
            <a:ahLst/>
            <a:cxnLst/>
            <a:rect l="l" t="t" r="r" b="b"/>
            <a:pathLst>
              <a:path w="1600200" h="518159" extrusionOk="0">
                <a:moveTo>
                  <a:pt x="1600200" y="0"/>
                </a:moveTo>
                <a:lnTo>
                  <a:pt x="0" y="0"/>
                </a:lnTo>
                <a:lnTo>
                  <a:pt x="0" y="518160"/>
                </a:lnTo>
                <a:lnTo>
                  <a:pt x="1600200" y="518160"/>
                </a:lnTo>
                <a:lnTo>
                  <a:pt x="1600200" y="0"/>
                </a:lnTo>
                <a:close/>
              </a:path>
            </a:pathLst>
          </a:custGeom>
          <a:solidFill>
            <a:srgbClr val="86000D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7" name="Google Shape;127;p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45061" y="1628089"/>
            <a:ext cx="6565339" cy="48489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Google Shape;132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5730010"/>
            <a:ext cx="1862325" cy="11301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99100" y="6763508"/>
            <a:ext cx="89156" cy="9448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4" name="Google Shape;134;p6"/>
          <p:cNvGrpSpPr/>
          <p:nvPr/>
        </p:nvGrpSpPr>
        <p:grpSpPr>
          <a:xfrm>
            <a:off x="53340" y="173673"/>
            <a:ext cx="9037320" cy="1054608"/>
            <a:chOff x="88392" y="73152"/>
            <a:chExt cx="9037320" cy="1054608"/>
          </a:xfrm>
        </p:grpSpPr>
        <p:pic>
          <p:nvPicPr>
            <p:cNvPr id="135" name="Google Shape;135;p6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392" y="73152"/>
              <a:ext cx="9037320" cy="105460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6" name="Google Shape;136;p6"/>
            <p:cNvSpPr/>
            <p:nvPr/>
          </p:nvSpPr>
          <p:spPr>
            <a:xfrm>
              <a:off x="3075431" y="527303"/>
              <a:ext cx="5126990" cy="585470"/>
            </a:xfrm>
            <a:custGeom>
              <a:avLst/>
              <a:gdLst/>
              <a:ahLst/>
              <a:cxnLst/>
              <a:rect l="l" t="t" r="r" b="b"/>
              <a:pathLst>
                <a:path w="5126990" h="585469" extrusionOk="0">
                  <a:moveTo>
                    <a:pt x="5126736" y="0"/>
                  </a:moveTo>
                  <a:lnTo>
                    <a:pt x="0" y="0"/>
                  </a:lnTo>
                  <a:lnTo>
                    <a:pt x="0" y="585215"/>
                  </a:lnTo>
                  <a:lnTo>
                    <a:pt x="5126736" y="585215"/>
                  </a:lnTo>
                  <a:lnTo>
                    <a:pt x="5126736" y="0"/>
                  </a:lnTo>
                  <a:close/>
                </a:path>
              </a:pathLst>
            </a:custGeom>
            <a:solidFill>
              <a:srgbClr val="86000D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7" name="Google Shape;137;p6"/>
          <p:cNvSpPr txBox="1"/>
          <p:nvPr/>
        </p:nvSpPr>
        <p:spPr>
          <a:xfrm>
            <a:off x="3075432" y="594359"/>
            <a:ext cx="5127000" cy="511800"/>
          </a:xfrm>
          <a:prstGeom prst="rect">
            <a:avLst/>
          </a:prstGeom>
          <a:solidFill>
            <a:srgbClr val="86000D"/>
          </a:solidFill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93345" marR="0" lvl="0" indent="0" algn="l" rtl="0">
              <a:lnSpc>
                <a:spcPct val="10781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SVILUPPO SOSTENIBILE, COOPERAZIONE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3345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 GESTIONE DEI CONFLITTI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6"/>
          <p:cNvSpPr/>
          <p:nvPr/>
        </p:nvSpPr>
        <p:spPr>
          <a:xfrm>
            <a:off x="6567169" y="209785"/>
            <a:ext cx="1600200" cy="348462"/>
          </a:xfrm>
          <a:custGeom>
            <a:avLst/>
            <a:gdLst/>
            <a:ahLst/>
            <a:cxnLst/>
            <a:rect l="l" t="t" r="r" b="b"/>
            <a:pathLst>
              <a:path w="1600200" h="518159" extrusionOk="0">
                <a:moveTo>
                  <a:pt x="1600200" y="0"/>
                </a:moveTo>
                <a:lnTo>
                  <a:pt x="0" y="0"/>
                </a:lnTo>
                <a:lnTo>
                  <a:pt x="0" y="518160"/>
                </a:lnTo>
                <a:lnTo>
                  <a:pt x="1600200" y="518160"/>
                </a:lnTo>
                <a:lnTo>
                  <a:pt x="1600200" y="0"/>
                </a:lnTo>
                <a:close/>
              </a:path>
            </a:pathLst>
          </a:custGeom>
          <a:solidFill>
            <a:srgbClr val="86000D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6"/>
          <p:cNvSpPr txBox="1"/>
          <p:nvPr/>
        </p:nvSpPr>
        <p:spPr>
          <a:xfrm>
            <a:off x="685800" y="1607858"/>
            <a:ext cx="5219700" cy="523220"/>
          </a:xfrm>
          <a:prstGeom prst="rect">
            <a:avLst/>
          </a:prstGeom>
          <a:solidFill>
            <a:srgbClr val="E5B8B7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86000D"/>
                </a:solidFill>
                <a:latin typeface="Arial"/>
                <a:ea typeface="Arial"/>
                <a:cs typeface="Arial"/>
                <a:sym typeface="Arial"/>
              </a:rPr>
              <a:t>I PUNTI DI FORZA DEL SECI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6"/>
          <p:cNvSpPr txBox="1"/>
          <p:nvPr/>
        </p:nvSpPr>
        <p:spPr>
          <a:xfrm>
            <a:off x="571500" y="2372890"/>
            <a:ext cx="8191500" cy="37856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❖"/>
            </a:pPr>
            <a:r>
              <a:rPr lang="en-US" sz="2000" b="1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Preparazione</a:t>
            </a:r>
            <a:r>
              <a:rPr lang="en-US" sz="20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completa: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corso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altamente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1" i="0" u="none" strike="noStrike" cap="none" dirty="0" err="1">
                <a:solidFill>
                  <a:srgbClr val="66C22F"/>
                </a:solidFill>
                <a:latin typeface="Calibri"/>
                <a:ea typeface="Calibri"/>
                <a:cs typeface="Calibri"/>
                <a:sym typeface="Calibri"/>
              </a:rPr>
              <a:t>interdisciplinare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❖"/>
            </a:pPr>
            <a:r>
              <a:rPr lang="en-US" sz="2000" b="1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Internazionalità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possibilità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di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seguire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1" i="0" u="none" strike="noStrike" cap="none" dirty="0" err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corsi</a:t>
            </a:r>
            <a:r>
              <a:rPr lang="en-US" sz="2000" b="1" i="0" u="none" strike="noStrike" cap="none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in inglese </a:t>
            </a:r>
            <a:endParaRPr dirty="0"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❖"/>
            </a:pPr>
            <a:r>
              <a:rPr lang="en-US" sz="20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Sempre al </a:t>
            </a:r>
            <a:r>
              <a:rPr lang="en-US" sz="2000" b="1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passo</a:t>
            </a:r>
            <a:r>
              <a:rPr lang="en-US" sz="20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con </a:t>
            </a:r>
            <a:r>
              <a:rPr lang="en-US" sz="2000" b="1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0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tempi: 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stretto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legame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con </a:t>
            </a:r>
            <a:r>
              <a:rPr lang="en-US" sz="2000" b="1" i="0" u="none" strike="noStrike" cap="none" dirty="0" err="1">
                <a:solidFill>
                  <a:srgbClr val="E36C09"/>
                </a:solidFill>
                <a:latin typeface="Calibri"/>
                <a:ea typeface="Calibri"/>
                <a:cs typeface="Calibri"/>
                <a:sym typeface="Calibri"/>
              </a:rPr>
              <a:t>l’attualità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❖"/>
            </a:pPr>
            <a:r>
              <a:rPr lang="en-US" sz="2000" b="1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Opportunità</a:t>
            </a:r>
            <a:r>
              <a:rPr lang="en-US" sz="20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1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all'estero</a:t>
            </a:r>
            <a:r>
              <a:rPr lang="en-US" sz="20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numerose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convenzioni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1" i="0" u="none" strike="noStrike" cap="none" dirty="0">
                <a:solidFill>
                  <a:srgbClr val="246DD5"/>
                </a:solidFill>
                <a:latin typeface="Calibri"/>
                <a:ea typeface="Calibri"/>
                <a:cs typeface="Calibri"/>
                <a:sym typeface="Calibri"/>
              </a:rPr>
              <a:t>Erasmus UE ed extra-UE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❖"/>
            </a:pPr>
            <a:r>
              <a:rPr lang="en-US" sz="2000" b="1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Opportunità</a:t>
            </a:r>
            <a:r>
              <a:rPr lang="en-US" sz="20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di </a:t>
            </a:r>
            <a:r>
              <a:rPr lang="en-US" sz="2000" b="1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tirocinio</a:t>
            </a:r>
            <a:r>
              <a:rPr lang="en-US" sz="20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numerose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possibilità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di </a:t>
            </a:r>
            <a:r>
              <a:rPr lang="en-US" sz="2000" b="1" i="0" u="none" strike="noStrike" cap="none" dirty="0" err="1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tirocinio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❖"/>
            </a:pPr>
            <a:r>
              <a:rPr lang="en-US" sz="2000" b="1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Sede</a:t>
            </a:r>
            <a:r>
              <a:rPr lang="en-US" sz="20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1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nel</a:t>
            </a:r>
            <a:r>
              <a:rPr lang="en-US" sz="20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Polo delle </a:t>
            </a:r>
            <a:r>
              <a:rPr lang="en-US" sz="2000" b="1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Scienze</a:t>
            </a:r>
            <a:r>
              <a:rPr lang="en-US" sz="20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1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Sociali</a:t>
            </a:r>
            <a:r>
              <a:rPr lang="en-US" sz="20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lang="en-US" sz="2000" b="1" i="0" u="none" strike="noStrike" cap="none" dirty="0">
                <a:solidFill>
                  <a:srgbClr val="217F7D"/>
                </a:solidFill>
                <a:latin typeface="Calibri"/>
                <a:ea typeface="Calibri"/>
                <a:cs typeface="Calibri"/>
                <a:sym typeface="Calibri"/>
              </a:rPr>
              <a:t>Mensa, Biblioteca, Aule e </a:t>
            </a:r>
            <a:r>
              <a:rPr lang="en-US" sz="2000" b="1" i="0" u="none" strike="noStrike" cap="none" dirty="0" err="1">
                <a:solidFill>
                  <a:srgbClr val="217F7D"/>
                </a:solidFill>
                <a:latin typeface="Calibri"/>
                <a:ea typeface="Calibri"/>
                <a:cs typeface="Calibri"/>
                <a:sym typeface="Calibri"/>
              </a:rPr>
              <a:t>spazi</a:t>
            </a:r>
            <a:r>
              <a:rPr lang="en-US" sz="2000" b="1" i="0" u="none" strike="noStrike" cap="none" dirty="0">
                <a:solidFill>
                  <a:srgbClr val="217F7D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1" i="0" u="none" strike="noStrike" cap="none" dirty="0" err="1">
                <a:solidFill>
                  <a:srgbClr val="217F7D"/>
                </a:solidFill>
                <a:latin typeface="Calibri"/>
                <a:ea typeface="Calibri"/>
                <a:cs typeface="Calibri"/>
                <a:sym typeface="Calibri"/>
              </a:rPr>
              <a:t>comuni</a:t>
            </a:r>
            <a:r>
              <a:rPr lang="en-US" sz="2000" b="1" i="0" u="none" strike="noStrike" cap="none" dirty="0">
                <a:solidFill>
                  <a:srgbClr val="217F7D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1" i="0" u="none" strike="noStrike" cap="none" dirty="0" err="1">
                <a:solidFill>
                  <a:srgbClr val="217F7D"/>
                </a:solidFill>
                <a:latin typeface="Calibri"/>
                <a:ea typeface="Calibri"/>
                <a:cs typeface="Calibri"/>
                <a:sym typeface="Calibri"/>
              </a:rPr>
              <a:t>nello</a:t>
            </a:r>
            <a:r>
              <a:rPr lang="en-US" sz="2000" b="1" i="0" u="none" strike="noStrike" cap="none" dirty="0">
                <a:solidFill>
                  <a:srgbClr val="217F7D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1" i="0" u="none" strike="noStrike" cap="none" dirty="0" err="1">
                <a:solidFill>
                  <a:srgbClr val="217F7D"/>
                </a:solidFill>
                <a:latin typeface="Calibri"/>
                <a:ea typeface="Calibri"/>
                <a:cs typeface="Calibri"/>
                <a:sym typeface="Calibri"/>
              </a:rPr>
              <a:t>stesso</a:t>
            </a:r>
            <a:r>
              <a:rPr lang="en-US" sz="2000" b="1" i="0" u="none" strike="noStrike" cap="none" dirty="0">
                <a:solidFill>
                  <a:srgbClr val="217F7D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1" i="0" u="none" strike="noStrike" cap="none" dirty="0" err="1">
                <a:solidFill>
                  <a:srgbClr val="217F7D"/>
                </a:solidFill>
                <a:latin typeface="Calibri"/>
                <a:ea typeface="Calibri"/>
                <a:cs typeface="Calibri"/>
                <a:sym typeface="Calibri"/>
              </a:rPr>
              <a:t>plesso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e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vicino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a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Tramvia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e Stazione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ferroviaria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❖"/>
            </a:pPr>
            <a:r>
              <a:rPr lang="en-US" sz="2000" b="1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Ambiente</a:t>
            </a:r>
            <a:r>
              <a:rPr lang="en-US" sz="20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1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accogliente</a:t>
            </a:r>
            <a:endParaRPr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6"/>
          <p:cNvSpPr txBox="1"/>
          <p:nvPr/>
        </p:nvSpPr>
        <p:spPr>
          <a:xfrm>
            <a:off x="-4337222" y="-1383957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Google Shape;146;p43"/>
          <p:cNvPicPr preferRelativeResize="0"/>
          <p:nvPr/>
        </p:nvPicPr>
        <p:blipFill rotWithShape="1">
          <a:blip r:embed="rId3">
            <a:alphaModFix/>
          </a:blip>
          <a:srcRect l="4183" t="12026" r="51643"/>
          <a:stretch/>
        </p:blipFill>
        <p:spPr>
          <a:xfrm>
            <a:off x="0" y="1563688"/>
            <a:ext cx="4038601" cy="602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4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9637"/>
            <a:ext cx="9126538" cy="1065885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43"/>
          <p:cNvSpPr txBox="1"/>
          <p:nvPr/>
        </p:nvSpPr>
        <p:spPr>
          <a:xfrm>
            <a:off x="3060052" y="426396"/>
            <a:ext cx="5980200" cy="646500"/>
          </a:xfrm>
          <a:prstGeom prst="rect">
            <a:avLst/>
          </a:prstGeom>
          <a:solidFill>
            <a:srgbClr val="87000E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Sviluppo sostenibile,  cooperazione e gestione dei conflitti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43"/>
          <p:cNvSpPr/>
          <p:nvPr/>
        </p:nvSpPr>
        <p:spPr>
          <a:xfrm>
            <a:off x="1673718" y="1781925"/>
            <a:ext cx="2857500" cy="2872200"/>
          </a:xfrm>
          <a:prstGeom prst="ellipse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300" b="1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Senso critico</a:t>
            </a:r>
            <a:r>
              <a:rPr lang="en-US" sz="2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43"/>
          <p:cNvSpPr/>
          <p:nvPr/>
        </p:nvSpPr>
        <p:spPr>
          <a:xfrm>
            <a:off x="2974050" y="3902482"/>
            <a:ext cx="2857500" cy="2872200"/>
          </a:xfrm>
          <a:prstGeom prst="ellipse">
            <a:avLst/>
          </a:prstGeom>
          <a:noFill/>
          <a:ln w="38100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300" b="1" i="0" u="none" strike="noStrike" cap="none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Partecipazio</a:t>
            </a:r>
            <a:r>
              <a:rPr lang="en-US" sz="2300" b="1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n</a:t>
            </a:r>
            <a:r>
              <a:rPr lang="en-US" sz="2300" b="1" i="0" u="none" strike="noStrike" cap="none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  <a:r>
              <a:rPr lang="en-US" sz="1300" b="0" i="0" u="none" strike="noStrike" cap="none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300" b="0" i="0" u="none" strike="noStrike" cap="none">
              <a:solidFill>
                <a:schemeClr val="accent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43"/>
          <p:cNvSpPr/>
          <p:nvPr/>
        </p:nvSpPr>
        <p:spPr>
          <a:xfrm>
            <a:off x="4213782" y="1847725"/>
            <a:ext cx="2857500" cy="2872200"/>
          </a:xfrm>
          <a:prstGeom prst="ellipse">
            <a:avLst/>
          </a:prstGeom>
          <a:noFill/>
          <a:ln w="38100" cap="flat" cmpd="sng">
            <a:solidFill>
              <a:srgbClr val="00B05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300" b="1" i="0" u="none" strike="noStrike" cap="non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Comunità</a:t>
            </a:r>
            <a:r>
              <a:rPr lang="en-US" sz="1300" b="1" i="0" u="none" strike="noStrike" cap="none">
                <a:solidFill>
                  <a:srgbClr val="407C4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300" b="1" i="0" u="none" strike="noStrike" cap="none">
              <a:solidFill>
                <a:srgbClr val="407C4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7"/>
          <p:cNvSpPr txBox="1"/>
          <p:nvPr/>
        </p:nvSpPr>
        <p:spPr>
          <a:xfrm>
            <a:off x="3075432" y="594359"/>
            <a:ext cx="5126990" cy="518159"/>
          </a:xfrm>
          <a:prstGeom prst="rect">
            <a:avLst/>
          </a:prstGeom>
          <a:solidFill>
            <a:srgbClr val="86000D"/>
          </a:solidFill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93345" marR="0" lvl="0" indent="0" algn="l" rtl="0">
              <a:lnSpc>
                <a:spcPct val="10781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SVILUPPO SOSTENIBILE, COOPERAZIONE E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3345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GESTIONE DEI CONFLITTI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7"/>
          <p:cNvSpPr/>
          <p:nvPr/>
        </p:nvSpPr>
        <p:spPr>
          <a:xfrm>
            <a:off x="6516623" y="76200"/>
            <a:ext cx="1600200" cy="518159"/>
          </a:xfrm>
          <a:custGeom>
            <a:avLst/>
            <a:gdLst/>
            <a:ahLst/>
            <a:cxnLst/>
            <a:rect l="l" t="t" r="r" b="b"/>
            <a:pathLst>
              <a:path w="1600200" h="518159" extrusionOk="0">
                <a:moveTo>
                  <a:pt x="1600200" y="0"/>
                </a:moveTo>
                <a:lnTo>
                  <a:pt x="0" y="0"/>
                </a:lnTo>
                <a:lnTo>
                  <a:pt x="0" y="518160"/>
                </a:lnTo>
                <a:lnTo>
                  <a:pt x="1600200" y="518160"/>
                </a:lnTo>
                <a:lnTo>
                  <a:pt x="1600200" y="0"/>
                </a:lnTo>
                <a:close/>
              </a:path>
            </a:pathLst>
          </a:custGeom>
          <a:solidFill>
            <a:srgbClr val="86000D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7"/>
          <p:cNvSpPr/>
          <p:nvPr/>
        </p:nvSpPr>
        <p:spPr>
          <a:xfrm>
            <a:off x="6781800" y="4114976"/>
            <a:ext cx="2362200" cy="274302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7"/>
          <p:cNvSpPr txBox="1"/>
          <p:nvPr/>
        </p:nvSpPr>
        <p:spPr>
          <a:xfrm>
            <a:off x="455041" y="1820117"/>
            <a:ext cx="8612759" cy="41972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1425" rIns="0" bIns="0" anchor="t" anchorCtr="0">
            <a:spAutoFit/>
          </a:bodyPr>
          <a:lstStyle/>
          <a:p>
            <a:pPr marL="12065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en-US" sz="17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Sia a </a:t>
            </a:r>
            <a:r>
              <a:rPr lang="en-US" sz="17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coloro</a:t>
            </a:r>
            <a:r>
              <a:rPr lang="en-US" sz="17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7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che</a:t>
            </a:r>
            <a:r>
              <a:rPr lang="en-US" sz="17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7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intendono</a:t>
            </a:r>
            <a:r>
              <a:rPr lang="en-US" sz="17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dopo il </a:t>
            </a:r>
            <a:r>
              <a:rPr lang="en-US" sz="17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triennio</a:t>
            </a:r>
            <a:r>
              <a:rPr lang="en-US" sz="17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700" b="1" i="0" u="none" strike="noStrike" cap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iniziare</a:t>
            </a:r>
            <a:r>
              <a:rPr lang="en-US" sz="1700" b="1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700" b="1" i="0" u="none" strike="noStrike" cap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una</a:t>
            </a:r>
            <a:r>
              <a:rPr lang="en-US" sz="1700" b="1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700" b="1" i="0" u="none" strike="noStrike" cap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attività</a:t>
            </a:r>
            <a:r>
              <a:rPr lang="en-US" sz="1700" b="1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700" b="1" i="0" u="none" strike="noStrike" cap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professionale</a:t>
            </a:r>
            <a:r>
              <a:rPr lang="en-US" sz="17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sz="17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97815" marR="0" lvl="0" indent="-1778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Noto Sans Symbols"/>
              <a:buNone/>
            </a:pPr>
            <a:endParaRPr sz="17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97815" marR="0" lvl="0" indent="-2857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Noto Sans Symbols"/>
              <a:buChar char="❖"/>
            </a:pPr>
            <a:r>
              <a:rPr lang="en-US" sz="17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Nella </a:t>
            </a:r>
            <a:r>
              <a:rPr lang="en-US" sz="17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cooperazione</a:t>
            </a:r>
            <a:r>
              <a:rPr lang="en-US" sz="17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non </a:t>
            </a:r>
            <a:r>
              <a:rPr lang="en-US" sz="17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governativa</a:t>
            </a:r>
            <a:r>
              <a:rPr lang="en-US" sz="17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 </a:t>
            </a:r>
            <a:r>
              <a:rPr lang="en-US" sz="17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decentrata</a:t>
            </a:r>
            <a:endParaRPr sz="17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97815" marR="0" lvl="0" indent="-2857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Noto Sans Symbols"/>
              <a:buChar char="❖"/>
            </a:pPr>
            <a:r>
              <a:rPr lang="en-US" sz="17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Nelle </a:t>
            </a:r>
            <a:r>
              <a:rPr lang="en-US" sz="17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organizzazioni</a:t>
            </a:r>
            <a:r>
              <a:rPr lang="en-US" sz="17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del </a:t>
            </a:r>
            <a:r>
              <a:rPr lang="en-US" sz="17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terzo</a:t>
            </a:r>
            <a:r>
              <a:rPr lang="en-US" sz="17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7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settore</a:t>
            </a:r>
            <a:endParaRPr sz="17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97815" marR="0" lvl="0" indent="-2857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Noto Sans Symbols"/>
              <a:buChar char="❖"/>
            </a:pPr>
            <a:r>
              <a:rPr lang="en-US" sz="17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Nella </a:t>
            </a:r>
            <a:r>
              <a:rPr lang="en-US" sz="17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pubblica</a:t>
            </a:r>
            <a:r>
              <a:rPr lang="en-US" sz="17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7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amministrazione</a:t>
            </a:r>
            <a:endParaRPr sz="17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97815" marR="0" lvl="0" indent="-2857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Noto Sans Symbols"/>
              <a:buChar char="❖"/>
            </a:pPr>
            <a:r>
              <a:rPr lang="en-US" sz="17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 </a:t>
            </a:r>
            <a:r>
              <a:rPr lang="en-US" sz="17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imprese</a:t>
            </a:r>
            <a:r>
              <a:rPr lang="en-US" sz="17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7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pubbliche</a:t>
            </a:r>
            <a:r>
              <a:rPr lang="en-US" sz="17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o private </a:t>
            </a:r>
            <a:r>
              <a:rPr lang="en-US" sz="17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che</a:t>
            </a:r>
            <a:r>
              <a:rPr lang="en-US" sz="17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7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hanno</a:t>
            </a:r>
            <a:r>
              <a:rPr lang="en-US" sz="17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7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rapporti</a:t>
            </a:r>
            <a:r>
              <a:rPr lang="en-US" sz="17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con </a:t>
            </a:r>
            <a:r>
              <a:rPr lang="en-US" sz="17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paesi</a:t>
            </a:r>
            <a:r>
              <a:rPr lang="en-US" sz="17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in via di </a:t>
            </a:r>
            <a:r>
              <a:rPr lang="en-US" sz="17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sviluppo</a:t>
            </a:r>
            <a:endParaRPr sz="17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97815" marR="0" lvl="0" indent="-2857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Noto Sans Symbols"/>
              <a:buChar char="❖"/>
            </a:pPr>
            <a:r>
              <a:rPr lang="en-US" sz="17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 </a:t>
            </a:r>
            <a:r>
              <a:rPr lang="en-US" sz="17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imprese</a:t>
            </a:r>
            <a:r>
              <a:rPr lang="en-US" sz="17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7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pubbliche</a:t>
            </a:r>
            <a:r>
              <a:rPr lang="en-US" sz="17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o private </a:t>
            </a:r>
            <a:r>
              <a:rPr lang="en-US" sz="17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interessate</a:t>
            </a:r>
            <a:r>
              <a:rPr lang="en-US" sz="17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alla </a:t>
            </a:r>
            <a:r>
              <a:rPr lang="en-US" sz="17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sostenibilità</a:t>
            </a:r>
            <a:r>
              <a:rPr lang="en-US" sz="17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7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dei</a:t>
            </a:r>
            <a:r>
              <a:rPr lang="en-US" sz="17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7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processi</a:t>
            </a:r>
            <a:r>
              <a:rPr lang="en-US" sz="17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 </a:t>
            </a:r>
            <a:r>
              <a:rPr lang="en-US" sz="17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all’economia</a:t>
            </a:r>
            <a:r>
              <a:rPr lang="en-US" sz="17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7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circolare</a:t>
            </a:r>
            <a:r>
              <a:rPr lang="en-US" sz="17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;</a:t>
            </a:r>
            <a:endParaRPr sz="17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2065" marR="60325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2065" marR="60325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en-US" sz="17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Sia a </a:t>
            </a:r>
            <a:r>
              <a:rPr lang="en-US" sz="17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coloro</a:t>
            </a:r>
            <a:r>
              <a:rPr lang="en-US" sz="17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7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che</a:t>
            </a:r>
            <a:r>
              <a:rPr lang="en-US" sz="17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7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desiderano</a:t>
            </a:r>
            <a:r>
              <a:rPr lang="en-US" sz="17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700" b="1" i="0" u="none" strike="noStrike" cap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continuare</a:t>
            </a:r>
            <a:r>
              <a:rPr lang="en-US" sz="1700" b="1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700" b="1" i="0" u="none" strike="noStrike" cap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gli</a:t>
            </a:r>
            <a:r>
              <a:rPr lang="en-US" sz="1700" b="1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700" b="1" i="0" u="none" strike="noStrike" cap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studi</a:t>
            </a:r>
            <a:r>
              <a:rPr lang="en-US" sz="1700" b="1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700" b="1" i="0" u="none" strike="noStrike" cap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conseguendo</a:t>
            </a:r>
            <a:r>
              <a:rPr lang="en-US" sz="1700" b="1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la </a:t>
            </a:r>
            <a:r>
              <a:rPr lang="en-US" sz="1700" b="1" i="0" u="none" strike="noStrike" cap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laurea</a:t>
            </a:r>
            <a:r>
              <a:rPr lang="en-US" sz="1700" b="1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700" b="1" i="0" u="none" strike="noStrike" cap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magistrale</a:t>
            </a:r>
            <a:r>
              <a:rPr lang="en-US" sz="17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7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aspirando</a:t>
            </a:r>
            <a:r>
              <a:rPr lang="en-US" sz="17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en-US" sz="1700" b="1" i="0" u="none" strike="noStrike" cap="none" dirty="0" err="1">
                <a:solidFill>
                  <a:srgbClr val="407C46"/>
                </a:solidFill>
                <a:latin typeface="Arial"/>
                <a:ea typeface="Arial"/>
                <a:cs typeface="Arial"/>
                <a:sym typeface="Arial"/>
              </a:rPr>
              <a:t>posizioni</a:t>
            </a:r>
            <a:r>
              <a:rPr lang="en-US" sz="1700" b="1" i="0" u="none" strike="noStrike" cap="none" dirty="0">
                <a:solidFill>
                  <a:srgbClr val="407C46"/>
                </a:solidFill>
                <a:latin typeface="Arial"/>
                <a:ea typeface="Arial"/>
                <a:cs typeface="Arial"/>
                <a:sym typeface="Arial"/>
              </a:rPr>
              <a:t> di </a:t>
            </a:r>
            <a:r>
              <a:rPr lang="en-US" sz="1700" b="1" i="0" u="none" strike="noStrike" cap="none" dirty="0" err="1">
                <a:solidFill>
                  <a:srgbClr val="407C46"/>
                </a:solidFill>
                <a:latin typeface="Arial"/>
                <a:ea typeface="Arial"/>
                <a:cs typeface="Arial"/>
                <a:sym typeface="Arial"/>
              </a:rPr>
              <a:t>elevato</a:t>
            </a:r>
            <a:r>
              <a:rPr lang="en-US" sz="1700" b="1" i="0" u="none" strike="noStrike" cap="none" dirty="0">
                <a:solidFill>
                  <a:srgbClr val="407C4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700" b="1" i="0" u="none" strike="noStrike" cap="none" dirty="0" err="1">
                <a:solidFill>
                  <a:srgbClr val="407C46"/>
                </a:solidFill>
                <a:latin typeface="Arial"/>
                <a:ea typeface="Arial"/>
                <a:cs typeface="Arial"/>
                <a:sym typeface="Arial"/>
              </a:rPr>
              <a:t>livello</a:t>
            </a:r>
            <a:r>
              <a:rPr lang="en-US" sz="1700" b="1" i="0" u="none" strike="noStrike" cap="none" dirty="0">
                <a:solidFill>
                  <a:srgbClr val="407C4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700" b="1" i="0" u="none" strike="noStrike" cap="none" dirty="0" err="1">
                <a:solidFill>
                  <a:srgbClr val="407C46"/>
                </a:solidFill>
                <a:latin typeface="Arial"/>
                <a:ea typeface="Arial"/>
                <a:cs typeface="Arial"/>
                <a:sym typeface="Arial"/>
              </a:rPr>
              <a:t>nelle</a:t>
            </a:r>
            <a:r>
              <a:rPr lang="en-US" sz="1700" b="1" i="0" u="none" strike="noStrike" cap="none" dirty="0">
                <a:solidFill>
                  <a:srgbClr val="407C4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700" b="1" i="0" u="none" strike="noStrike" cap="none" dirty="0" err="1">
                <a:solidFill>
                  <a:srgbClr val="407C46"/>
                </a:solidFill>
                <a:latin typeface="Arial"/>
                <a:ea typeface="Arial"/>
                <a:cs typeface="Arial"/>
                <a:sym typeface="Arial"/>
              </a:rPr>
              <a:t>organizzazioni</a:t>
            </a:r>
            <a:r>
              <a:rPr lang="en-US" sz="1700" b="1" i="0" u="none" strike="noStrike" cap="none" dirty="0">
                <a:solidFill>
                  <a:srgbClr val="407C4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700" b="1" i="0" u="none" strike="noStrike" cap="none" dirty="0" err="1">
                <a:solidFill>
                  <a:srgbClr val="407C46"/>
                </a:solidFill>
                <a:latin typeface="Arial"/>
                <a:ea typeface="Arial"/>
                <a:cs typeface="Arial"/>
                <a:sym typeface="Arial"/>
              </a:rPr>
              <a:t>internazionali</a:t>
            </a:r>
            <a:r>
              <a:rPr lang="en-US" sz="1700" b="1" i="0" u="none" strike="noStrike" cap="none" dirty="0">
                <a:solidFill>
                  <a:srgbClr val="407C4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7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 per </a:t>
            </a:r>
            <a:r>
              <a:rPr lang="en-US" sz="1700" b="1" i="0" u="none" strike="noStrike" cap="none" dirty="0" err="1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intraprendere</a:t>
            </a:r>
            <a:r>
              <a:rPr lang="en-US" sz="1700" b="1" i="0" u="none" strike="noStrike" cap="none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 la </a:t>
            </a:r>
            <a:r>
              <a:rPr lang="en-US" sz="1700" b="1" i="0" u="none" strike="noStrike" cap="none" dirty="0" err="1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carriera</a:t>
            </a:r>
            <a:r>
              <a:rPr lang="en-US" sz="1700" b="1" i="0" u="none" strike="noStrike" cap="none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 della </a:t>
            </a:r>
            <a:r>
              <a:rPr lang="en-US" sz="1700" b="1" i="0" u="none" strike="noStrike" cap="none" dirty="0" err="1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ricerca</a:t>
            </a:r>
            <a:r>
              <a:rPr lang="en-US" sz="1700" b="1" i="0" u="none" strike="noStrike" cap="none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7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nell'Università</a:t>
            </a:r>
            <a:r>
              <a:rPr lang="en-US" sz="17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o in Centri di studio </a:t>
            </a:r>
            <a:r>
              <a:rPr lang="en-US" sz="17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pubblici</a:t>
            </a:r>
            <a:r>
              <a:rPr lang="en-US" sz="17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o </a:t>
            </a:r>
            <a:r>
              <a:rPr lang="en-US" sz="17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privati</a:t>
            </a:r>
            <a:r>
              <a:rPr lang="en-US" sz="17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7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7"/>
          <p:cNvSpPr txBox="1"/>
          <p:nvPr/>
        </p:nvSpPr>
        <p:spPr>
          <a:xfrm>
            <a:off x="455041" y="1242924"/>
            <a:ext cx="3602589" cy="400110"/>
          </a:xfrm>
          <a:prstGeom prst="rect">
            <a:avLst/>
          </a:prstGeom>
          <a:solidFill>
            <a:srgbClr val="E5B8B7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1" i="0" u="none" strike="noStrike" cap="none">
                <a:solidFill>
                  <a:srgbClr val="86000D"/>
                </a:solidFill>
                <a:latin typeface="Arial"/>
                <a:ea typeface="Arial"/>
                <a:cs typeface="Arial"/>
                <a:sym typeface="Arial"/>
              </a:rPr>
              <a:t>A CHI SI RIVOLGE IL SECI 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Google Shape;166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99100" y="6763508"/>
            <a:ext cx="89156" cy="9448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7" name="Google Shape;167;p8"/>
          <p:cNvGrpSpPr/>
          <p:nvPr/>
        </p:nvGrpSpPr>
        <p:grpSpPr>
          <a:xfrm>
            <a:off x="53340" y="173673"/>
            <a:ext cx="9037320" cy="1054608"/>
            <a:chOff x="88392" y="73152"/>
            <a:chExt cx="9037320" cy="1054608"/>
          </a:xfrm>
        </p:grpSpPr>
        <p:pic>
          <p:nvPicPr>
            <p:cNvPr id="168" name="Google Shape;168;p8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392" y="73152"/>
              <a:ext cx="9037320" cy="105460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9" name="Google Shape;169;p8"/>
            <p:cNvSpPr/>
            <p:nvPr/>
          </p:nvSpPr>
          <p:spPr>
            <a:xfrm>
              <a:off x="3075431" y="527303"/>
              <a:ext cx="5126990" cy="585470"/>
            </a:xfrm>
            <a:custGeom>
              <a:avLst/>
              <a:gdLst/>
              <a:ahLst/>
              <a:cxnLst/>
              <a:rect l="l" t="t" r="r" b="b"/>
              <a:pathLst>
                <a:path w="5126990" h="585469" extrusionOk="0">
                  <a:moveTo>
                    <a:pt x="5126736" y="0"/>
                  </a:moveTo>
                  <a:lnTo>
                    <a:pt x="0" y="0"/>
                  </a:lnTo>
                  <a:lnTo>
                    <a:pt x="0" y="585215"/>
                  </a:lnTo>
                  <a:lnTo>
                    <a:pt x="5126736" y="585215"/>
                  </a:lnTo>
                  <a:lnTo>
                    <a:pt x="5126736" y="0"/>
                  </a:lnTo>
                  <a:close/>
                </a:path>
              </a:pathLst>
            </a:custGeom>
            <a:solidFill>
              <a:srgbClr val="86000D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0" name="Google Shape;170;p8"/>
          <p:cNvSpPr txBox="1"/>
          <p:nvPr/>
        </p:nvSpPr>
        <p:spPr>
          <a:xfrm>
            <a:off x="3075432" y="594359"/>
            <a:ext cx="5127000" cy="511800"/>
          </a:xfrm>
          <a:prstGeom prst="rect">
            <a:avLst/>
          </a:prstGeom>
          <a:solidFill>
            <a:srgbClr val="86000D"/>
          </a:solidFill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93345" marR="0" lvl="0" indent="0" algn="l" rtl="0">
              <a:lnSpc>
                <a:spcPct val="10781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SVILUPPO SOSTENIBILE, COOPERAZIONE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3345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 GESTIONE DEI CONFLITTI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8"/>
          <p:cNvSpPr/>
          <p:nvPr/>
        </p:nvSpPr>
        <p:spPr>
          <a:xfrm>
            <a:off x="6567169" y="209785"/>
            <a:ext cx="1600200" cy="323615"/>
          </a:xfrm>
          <a:custGeom>
            <a:avLst/>
            <a:gdLst/>
            <a:ahLst/>
            <a:cxnLst/>
            <a:rect l="l" t="t" r="r" b="b"/>
            <a:pathLst>
              <a:path w="1600200" h="518159" extrusionOk="0">
                <a:moveTo>
                  <a:pt x="1600200" y="0"/>
                </a:moveTo>
                <a:lnTo>
                  <a:pt x="0" y="0"/>
                </a:lnTo>
                <a:lnTo>
                  <a:pt x="0" y="518160"/>
                </a:lnTo>
                <a:lnTo>
                  <a:pt x="1600200" y="518160"/>
                </a:lnTo>
                <a:lnTo>
                  <a:pt x="1600200" y="0"/>
                </a:lnTo>
                <a:close/>
              </a:path>
            </a:pathLst>
          </a:custGeom>
          <a:solidFill>
            <a:srgbClr val="86000D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8"/>
          <p:cNvSpPr txBox="1"/>
          <p:nvPr/>
        </p:nvSpPr>
        <p:spPr>
          <a:xfrm>
            <a:off x="1365422" y="1456753"/>
            <a:ext cx="6692644" cy="523220"/>
          </a:xfrm>
          <a:prstGeom prst="rect">
            <a:avLst/>
          </a:prstGeom>
          <a:solidFill>
            <a:srgbClr val="E5B8B7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86000D"/>
                </a:solidFill>
                <a:latin typeface="Arial"/>
                <a:ea typeface="Arial"/>
                <a:cs typeface="Arial"/>
                <a:sym typeface="Arial"/>
              </a:rPr>
              <a:t>  I 3 CURRICULA CHE OFFRE IL SECI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3" name="Google Shape;173;p8" descr="Immagine che contiene testo, software, computer, Software multimediale&#10;&#10;Descrizione generata automaticamente"/>
          <p:cNvPicPr preferRelativeResize="0"/>
          <p:nvPr/>
        </p:nvPicPr>
        <p:blipFill rotWithShape="1">
          <a:blip r:embed="rId5">
            <a:alphaModFix/>
          </a:blip>
          <a:srcRect l="39569" t="35294" r="20587" b="20784"/>
          <a:stretch/>
        </p:blipFill>
        <p:spPr>
          <a:xfrm>
            <a:off x="1371600" y="2049769"/>
            <a:ext cx="6692644" cy="4611074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8"/>
          <p:cNvSpPr/>
          <p:nvPr/>
        </p:nvSpPr>
        <p:spPr>
          <a:xfrm>
            <a:off x="590552" y="2648018"/>
            <a:ext cx="978408" cy="484632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31859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8"/>
          <p:cNvSpPr/>
          <p:nvPr/>
        </p:nvSpPr>
        <p:spPr>
          <a:xfrm>
            <a:off x="615861" y="4223678"/>
            <a:ext cx="978408" cy="484632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8EB24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8"/>
          <p:cNvSpPr/>
          <p:nvPr/>
        </p:nvSpPr>
        <p:spPr>
          <a:xfrm>
            <a:off x="615861" y="5799338"/>
            <a:ext cx="978408" cy="484632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030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1936</Words>
  <Application>Microsoft Office PowerPoint</Application>
  <PresentationFormat>On-screen Show (4:3)</PresentationFormat>
  <Paragraphs>254</Paragraphs>
  <Slides>31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5" baseType="lpstr">
      <vt:lpstr>Arial</vt:lpstr>
      <vt:lpstr>Calibri</vt:lpstr>
      <vt:lpstr>Noto Sans Symbols</vt:lpstr>
      <vt:lpstr>Office Theme</vt:lpstr>
      <vt:lpstr>PowerPoint Presentation</vt:lpstr>
      <vt:lpstr>DI COSA PARLEREMO </vt:lpstr>
      <vt:lpstr>2021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Luca Tiberti</cp:lastModifiedBy>
  <cp:revision>1</cp:revision>
  <dcterms:created xsi:type="dcterms:W3CDTF">2023-08-28T14:06:07Z</dcterms:created>
  <dcterms:modified xsi:type="dcterms:W3CDTF">2026-02-19T21:38:14Z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2023-08-28T00:00:00Z</vt:filetime>
  </property>
</Properties>
</file>